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image-107-1.jpg" ContentType="image/jpg"/>
  <Override PartName="/ppt/media/image-17-1.jpg" ContentType="image/jpg"/>
  <Override PartName="/ppt/media/image-25-1.jpg" ContentType="image/jpg"/>
  <Override PartName="/ppt/media/image-36-1.jpg" ContentType="image/jpg"/>
  <Override PartName="/ppt/media/image-50-1.jpg" ContentType="image/jpg"/>
  <Override PartName="/ppt/media/image-73-1.jpg" ContentType="image/jpg"/>
  <Override PartName="/ppt/media/image-85-1.jpg" ContentType="image/jpg"/>
  <Override PartName="/ppt/media/image-93-1.jpg" ContentType="image/jp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Lst>
  <p:notesMasterIdLst>
    <p:notesMasterId r:id="rId12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notesMaster" Target="notesMasters/notesMaster1.xml"/><Relationship Id="rId126" Type="http://schemas.openxmlformats.org/officeDocument/2006/relationships/presProps" Target="presProps.xml"/><Relationship Id="rId127" Type="http://schemas.openxmlformats.org/officeDocument/2006/relationships/viewProps" Target="viewProps.xml"/><Relationship Id="rId128" Type="http://schemas.openxmlformats.org/officeDocument/2006/relationships/theme" Target="theme/theme1.xml"/><Relationship Id="rId12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de apertura: imaginen un orquesta. El metrónomo del ensayo es el tiempo del reloj de pared. Pero la “música real” avanza cuando las secciones se reorganizan —entradas, unísono, disonancia—. Este paradigma construye un reloj que cuenta eso: no segundos de laboratorio, sino reorganización relacional entre variables.</a:t>
            </a:r>
            <a:endParaRPr lang="en-US" dirty="0"/>
          </a:p>
          <a:p/>
          <a:p>
            <a:r>
              <a:t>Decir en voz alta: es matemática operativa, no poesía sobre el tiempo.</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Mapa: ocho bloques en progresión, apéndice de genealogía, y apéndice de Summa (I–V).</a:t>
            </a:r>
            <a:endParaRPr lang="en-US" dirty="0"/>
          </a:p>
          <a:p>
            <a:r>
              <a:t>No hace falta memorizar el apéndice; el de Summa ancla el canon y el dengue como dominio, no como prueba.</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pedagógica: preferimos un museo con muchas salas bien iluminadas a un almacén abarrotado.</a:t>
            </a:r>
            <a:endParaRPr lang="en-US" dirty="0"/>
          </a:p>
          <a:p>
            <a:r>
              <a:t>Una idea por diapositiva = un cuadro por pared. Así el oyente no “mezcla colores” en la cabeza.</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este es el diccionario de viaje. Sin él, las fórmulas suenan a jerga.</a:t>
            </a:r>
            <a:endParaRPr lang="en-US" dirty="0"/>
          </a:p>
          <a:p>
            <a:r>
              <a:t>Sugerencia oral: “no hace falta memorizar; cuando reaparezca un símbolo, lo señalaremos como se señala una parada de metro en el plano”.</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Contrato de lectura con el público:</a:t>
            </a:r>
            <a:endParaRPr lang="en-US" dirty="0"/>
          </a:p>
          <a:p>
            <a:r>
              <a:t>Los puentes conceptuales no traen teoremas nuevos; traducen lo ya dicho.</a:t>
            </a:r>
          </a:p>
          <a:p>
            <a:r>
              <a:t>Analogía: descanso entre salas densas de un museo.</a:t>
            </a:r>
          </a:p>
          <a:p>
            <a:r>
              <a:t>Si la audiencia es muy experta, se pueden pasar con rapidez; si es mixta o nueva al tema, no conviene saltarlos.</a:t>
            </a:r>
          </a:p>
          <a:p>
            <a:r>
              <a:t>Pausa típica: 20–40 segundos + una pregunta de comprobación (“¿qué imagen se llevan?”).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Entramos al problema. Analogía: antes de inventar un termómetro, hay que decir qué significa “tener fiebre”.</a:t>
            </a:r>
            <a:endParaRPr lang="en-US" dirty="0"/>
          </a:p>
          <a:p>
            <a:r>
              <a:t>Aquí: antes del reloj RECD, hay que decir por qué el reloj de pared no basta.</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es como querer un odómetro que no cuente kilómetros de carretera, sino “cuánta reorganización del tráfico” hubo.</a:t>
            </a:r>
            <a:endParaRPr lang="en-US" dirty="0"/>
          </a:p>
          <a:p>
            <a:r>
              <a:t>El problema no es medir más fuerte una sola calle (una variable), sino el patrón de cómo se relacionan todas.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clásica: un lago que de repente se enturbia, o un bosque que pasa a otro régimen. Durante mucho tiempo “parece estable”, y de golpe reorganiza su estado macroscópico.</a:t>
            </a:r>
            <a:endParaRPr lang="en-US" dirty="0"/>
          </a:p>
          <a:p>
            <a:r>
              <a:t>La pregunta científica: ¿hay crujidos estructurales antes del colapso, no solo más ruido en un sensor?</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vigilar solo el volumen del motor (varianza) para predecir un accidente de orquesta.</a:t>
            </a:r>
            <a:endParaRPr lang="en-US" dirty="0"/>
          </a:p>
          <a:p>
            <a:r>
              <a:t>A veces el volumen sube; a veces la orquesta ya desafina en las relaciones entre secciones y el volumen aún no grita. Las EWS clásicas miran sobre todo “volumen”; nosotros miramos “acordes entre instrumentos”.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el reloj del aeropuerto marca el mismo minuto para todos, pero el “tiempo del viaje” de cada pasajero avanza en el check-in, el embarque, el despegue.</a:t>
            </a:r>
            <a:endParaRPr lang="en-US" dirty="0"/>
          </a:p>
          <a:p>
            <a:r>
              <a:t>El muestreo cronológico es el reloj del aeropuerto. El RECD querrá el tiempo del viaje del sistema.</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dos clases de 50 minutos. En una no pasa nada; en la otra hay tres debates y un cambio de marco mental. Mismo reloj de pared, distinta “densidad de reorganización”.</a:t>
            </a:r>
            <a:endParaRPr lang="en-US" dirty="0"/>
          </a:p>
          <a:p>
            <a:r>
              <a:t>Por eso igual duración cronológica no implica igual avance estructural.</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Tres adjetivos = tres anclas:</a:t>
            </a:r>
            <a:endParaRPr lang="en-US" dirty="0"/>
          </a:p>
          <a:p>
            <a:r>
              <a:t>• Interno: como el reloj de un cuerpo (latidos), no el de la pared.</a:t>
            </a:r>
          </a:p>
          <a:p>
            <a:r>
              <a:t>• Relacional: mira vínculos (quién va con quién), no un solista.</a:t>
            </a:r>
          </a:p>
          <a:p>
            <a:r>
              <a:t>• Ordinal: mira el orden de llegada (quién va primero/segundo), no cuántos kilos pesa cada uno.</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de diseño: es el pliego de condiciones de un puente. Si no soporta monótonas (cambios de escala), ruido moderado y pocas observaciones, no sirve en campo.</a:t>
            </a:r>
            <a:endParaRPr lang="en-US" dirty="0"/>
          </a:p>
          <a:p>
            <a:r>
              <a:t>Traducir R1–R4 a: “funciona aunque cambien unidades, haya picos, haya muchas series y datos cortos”.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R5–R8 en lenguaje llano:</a:t>
            </a:r>
            <a:endParaRPr lang="en-US" dirty="0"/>
          </a:p>
          <a:p>
            <a:r>
              <a:t>• El reloj solo avanza cuando “pasa algo relacional”.</a:t>
            </a:r>
          </a:p>
          <a:p>
            <a:r>
              <a:t>• No todas las coincidencias son igual de profundas (habrá niveles).</a:t>
            </a:r>
          </a:p>
          <a:p>
            <a:r>
              <a:t>• Umbrales fijos como reglas de juego anunciadas antes del partido.</a:t>
            </a:r>
          </a:p>
          <a:p>
            <a:r>
              <a:t>• Se puede apagar un canal (ablación) y ver si el reloj cambia: prueba de que no era decoración.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dual: el termómetro y el reloj de un paciente.</a:t>
            </a:r>
            <a:endParaRPr lang="en-US" dirty="0"/>
          </a:p>
          <a:p>
            <a:r>
              <a:t>τₛ es el termómetro de “¿cuán organizados van juntos los rangos?”.</a:t>
            </a:r>
          </a:p>
          <a:p>
            <a:r>
              <a:t>RECD es el reloj que acumula “tiempo de reorganización profunda”.</a:t>
            </a:r>
          </a:p>
          <a:p>
            <a:r>
              <a:t>Uno diagnostica; el otro acumula historia temporal intrínseca.</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Cierre con criterio de éxito: al final del viaje queremos (1) una curva de coherencia τₛ y (2) un contador T_RECD que avance cuando la estructura se reorganiza, no cuando el calendario dice “pasó un día”.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Señalar la imagen: izquierda reloj del hall, derecha eventos del trayecto. Pedir un ejemplo propio (hospital, clase, mercado).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Cambio de piso: ¿con qué “ojos” miramos el sistema?</a:t>
            </a:r>
            <a:endParaRPr lang="en-US" dirty="0"/>
          </a:p>
          <a:p>
            <a:r>
              <a:t>Analogía: no usaremos la balanza (magnitudes), sino el podio de llegada (órdenes y rangos).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en una carrera no miramos la velocidad exacta en km/h de cada uno, solo el orden de meta: 1º, 2º, 3º.</a:t>
            </a:r>
            <a:endParaRPr lang="en-US" dirty="0"/>
          </a:p>
          <a:p>
            <a:r>
              <a:t>Perdemos la “cuánta distancia”, ganamos robustez: da igual si el reloj estaba en millas o en metros si el orden se preserva.</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codificar una melodía no por las notas exactas en hercios, sino por el patrón “sube-baja-sube” en tres golpes consecutivos.</a:t>
            </a:r>
            <a:endParaRPr lang="en-US" dirty="0"/>
          </a:p>
          <a:p>
            <a:r>
              <a:t>Eso es un patrón ordinal: la forma del movimiento local, no la partitura en hertz.</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Hacer el ejemplo como si ordenaran tres corredores por tiempo: el más rápido, el medio, el lento. Esa permutación es el “símbolo” del instante.</a:t>
            </a:r>
            <a:endParaRPr lang="en-US" dirty="0"/>
          </a:p>
          <a:p>
            <a:r>
              <a:t>El número 2.1 no importa; importa quién quedó 1º/2º/3º en esa tripleta.</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no es una sola serie (un solista), es un ensamble: d instrumentos. Cada uno tiene su partitura de patrones π.</a:t>
            </a:r>
            <a:endParaRPr lang="en-US" dirty="0"/>
          </a:p>
          <a:p>
            <a:r>
              <a:t>La música relacional vive en cómo se combinan, no en un solo canal.</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la ventana deslizante es una lupa que se desplaza sobre la serie, siempre mirando W observaciones a la vez —como un fotograma de W fotogramas de una película.</a:t>
            </a:r>
            <a:endParaRPr lang="en-US" dirty="0"/>
          </a:p>
          <a:p>
            <a:r>
              <a:t>Todo se estima “dentro del fotograma actual”. I_k es el conjunto de tiempos de ese fotograma; W es cuántos fotogramas caben en la lupa.</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Tres analogías rápidas:</a:t>
            </a:r>
            <a:endParaRPr lang="en-US" dirty="0"/>
          </a:p>
          <a:p>
            <a:r>
              <a:t>1) Invarianza: pasar de °C a °F no cambia quién tiene más fiebre en el ranking.</a:t>
            </a:r>
          </a:p>
          <a:p>
            <a:r>
              <a:t>2) Comparabilidad: puedes comparar “casos” con “lluvia” si solo miras órdenes.</a:t>
            </a:r>
          </a:p>
          <a:p>
            <a:r>
              <a:t>3) Robustez: un valor loco en un examen arruina la media; en el ranking solo mueve un puesto localmente.</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Apuntar al podio de la imagen. Pregunta: “si solo ven el podio, ¿qué pierden?” — la distancia exacta. “¿Qué ganan?” — comparabilidad y robustez.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estirar o comprimir el eje vertical de un gráfico con una goma monótona (sin invertir el orden) no cambia las carreras de rangos.</a:t>
            </a:r>
            <a:endParaRPr lang="en-US" dirty="0"/>
          </a:p>
          <a:p>
            <a:r>
              <a:t>Si “más sigue siendo más”, el reloj ordinal no se entera del estirón.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Honestidad con analogía: al mirar solo el podio, perdemos “por cuántos segundos ganó”.</a:t>
            </a:r>
            <a:endParaRPr lang="en-US" dirty="0"/>
          </a:p>
          <a:p>
            <a:r>
              <a:t>No pretendemos reconstruir el GPS completo del sistema; pretendemos un reloj de reorganización de órdenes. Es un microscopio, no un telescopio de todo.</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Dos capas ordinales, analogía:</a:t>
            </a:r>
            <a:endParaRPr lang="en-US" dirty="0"/>
          </a:p>
          <a:p>
            <a:r>
              <a:t>• Bandt–Pompe: “pasos de baile” locales (patrones cortos).</a:t>
            </a:r>
          </a:p>
          <a:p>
            <a:r>
              <a:t>• Rangos de ventana + Kendall: “ranking global del tramo” entre variables.</a:t>
            </a:r>
          </a:p>
          <a:p>
            <a:r>
              <a:t>Una es coreografía local; la otra es tabla de posiciones del tramo.</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Resumen oral: entramos con números crudos; salimos solo con órdenes y co-ocurrencias.</a:t>
            </a:r>
            <a:endParaRPr lang="en-US" dirty="0"/>
          </a:p>
          <a:p>
            <a:r>
              <a:t>Siguiente: condensar eso en un solo dial de coherencia — τₛ — como un “índice de acuerdo entre rankings”.</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τₛ: el dial de “¿cuán de acuerdo están los rankings de las variables entre sí?”.</a:t>
            </a:r>
            <a:endParaRPr lang="en-US" dirty="0"/>
          </a:p>
          <a:p>
            <a:r>
              <a:t>Analogía: no el volumen de la fiesta, sino si la gente baila a compás o cada uno a lo suyo.</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de Kendall: miran pares de variables y preguntan “cuando A sube en el ranking, ¿B también tiende a subir?”.</a:t>
            </a:r>
            <a:endParaRPr lang="en-US" dirty="0"/>
          </a:p>
          <a:p>
            <a:r>
              <a:t>τₛ promedia ese acuerdo entre todos los pares: un “índice de consenso de rankings” de −1 a +1.</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un coro en unísono de rangos — cuando uno va alto en su ranking, los demás también tienden a ir altos en el suyo.</a:t>
            </a:r>
            <a:endParaRPr lang="en-US" dirty="0"/>
          </a:p>
          <a:p>
            <a:r>
              <a:t>No implica que las magnitudes sean iguales; implica que los órdenes se mueven juntos.</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un balancín. Cuando un lado del ranking sube, el otro baja de forma sistemática.</a:t>
            </a:r>
            <a:endParaRPr lang="en-US" dirty="0"/>
          </a:p>
          <a:p>
            <a:r>
              <a:t>Eso es estructura (anti-acuerdo), no “ruido caótico”. Es un dúo en espejo.</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en un cruce sin semáforo efectivo, cada ranking va por su lado; no hay compás común ni balancín estable.</a:t>
            </a:r>
            <a:endParaRPr lang="en-US" dirty="0"/>
          </a:p>
          <a:p>
            <a:r>
              <a:t>En el marco, esa zona se trata como banda de volatilidad ordinal elevada (C).</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de semáforo con umbrales fijos:</a:t>
            </a:r>
            <a:endParaRPr lang="en-US" dirty="0"/>
          </a:p>
          <a:p>
            <a:r>
              <a:t>• Verde (S): coherencia fuerte (≥0.50).</a:t>
            </a:r>
          </a:p>
          <a:p>
            <a:r>
              <a:t>• Ámbar/rojo de caos (C): |τₛ|&lt;0.41, poco acuerdo de rangos.</a:t>
            </a:r>
          </a:p>
          <a:p>
            <a:r>
              <a:t>• Azul anti (A): anti-acuerdo fuerte (≤−0.41).</a:t>
            </a:r>
          </a:p>
          <a:p>
            <a:r>
              <a:t>No se “retocan a gusto” por dataset: son reglas del juego preanunciadas.</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Señalar en la imagen: unísono | desfase | balancín. Luego conectar con el diagrama de bandas.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Señalar el eje como un termómetro de organización mutua.</a:t>
            </a:r>
            <a:endParaRPr lang="en-US" dirty="0"/>
          </a:p>
          <a:p>
            <a:r>
              <a:t>Oral: “no memorizen 0.41 y 0.50 como magia; son umbrales operativos motivados por escalas de Feigenbaum, como marcas fijas en un manómetro de taller”.</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comparar la “tensión del tejido relacional” entre un periodo basal (normal) y un periodo de aproximación (¿se acerca algo?).</a:t>
            </a:r>
            <a:endParaRPr lang="en-US" dirty="0"/>
          </a:p>
          <a:p>
            <a:r>
              <a:t>Δτₛ &gt; 0: el tejido se aprieta; &lt; 0: se afloja o se invierte. Es un “antes vs después” del acuerdo de rankings.</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τₛ es un dial acotado, como un medidor de −100% a +100% de acuerdo.</a:t>
            </a:r>
            <a:endParaRPr lang="en-US" dirty="0"/>
          </a:p>
          <a:p>
            <a:r>
              <a:t>No es “cuán compleja es una serie sola” (eso sería otra herramienta, p. ej. entropía de permutaciones). Es “cuán alineados van los rankings entre series”.</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del outlier: un examen con un 1000 por error tipográfico destroza la media; en el ranking solo hay un puesto extremo.</a:t>
            </a:r>
            <a:endParaRPr lang="en-US" dirty="0"/>
          </a:p>
          <a:p>
            <a:r>
              <a:t>Por eso Kendall y rangos son más “a prueba de picos” que la varianza ingenua.</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social:</a:t>
            </a:r>
            <a:endParaRPr lang="en-US" dirty="0"/>
          </a:p>
          <a:p>
            <a:r>
              <a:t>• S: el grupo marcha al mismo paso de rankings.</a:t>
            </a:r>
          </a:p>
          <a:p>
            <a:r>
              <a:t>• A: el grupo se organiza en oposición (izquierda/derecha del balancín).</a:t>
            </a:r>
          </a:p>
          <a:p>
            <a:r>
              <a:t>• C: se disolvió el paso común.</a:t>
            </a:r>
          </a:p>
          <a:p>
            <a:r>
              <a:t>El reloj usará en qué “barrio” del eje vive τₛ.</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de cierre: τₛ es el “radar de clima relacional”.</a:t>
            </a:r>
            <a:endParaRPr lang="en-US" dirty="0"/>
          </a:p>
          <a:p>
            <a:r>
              <a:t>Aún no es el reloj. Saber que hay tormenta no construye el calendario de la tormenta; eso lo hará el RECD con profundidad Φ.</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RECD: construiremos un reloj que avanza cuando la estructura se reorganiza.</a:t>
            </a:r>
            <a:endParaRPr lang="en-US" dirty="0"/>
          </a:p>
          <a:p>
            <a:r>
              <a:t>Analogía: no el tic-tac del reloj de pared, sino un contador de “eventos de cambio de formación” en un equipo.</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“Extramental” en una frase llana: no es el tiempo subjetivo de una mente; es un contador construido desde fuera, a partir de la dinámica observada entre variables.</a:t>
            </a:r>
            <a:endParaRPr lang="en-US" dirty="0"/>
          </a:p>
          <a:p>
            <a:r>
              <a:t>Analogía: el marcador del estadio, no la sensación de “qué largo se me hizo el partido”.</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Formulación oral simple: “¿Cuándo y cuánto avanza el reloj del sistema si solo se nos permite ver órdenes y reorganizaciones, no el cronómetro del lab?”.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de la regla: paso base × puerta × estado.</a:t>
            </a:r>
            <a:endParaRPr lang="en-US" dirty="0"/>
          </a:p>
          <a:p>
            <a:r>
              <a:t>Como un automóvil: el pie en el acelerador (Δt), un embrague (g) y el modo de conducción (α: ciudad/carretera).</a:t>
            </a:r>
          </a:p>
          <a:p>
            <a:r>
              <a:t>Sin embrague y modo, el pie solo no define el avance real.</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Feigenbaum: cuando el sistema entra en “modo caos ordinal” (banda C), el paso del reloj se hace más fino cuanto más larga es la racha —como un zoom que multiplica la resolución.</a:t>
            </a:r>
            <a:endParaRPr lang="en-US" dirty="0"/>
          </a:p>
          <a:p>
            <a:r>
              <a:t>Fuera de esa banda, el pipeline decide un avance unitario o nulo (política de taller).</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δ ≈ 4.67 es una “constante universal de zoom” en la ruta al caos por doblamiento de periodo —como π en círculos, pero para esa cascada.</a:t>
            </a:r>
            <a:endParaRPr lang="en-US" dirty="0"/>
          </a:p>
          <a:p>
            <a:r>
              <a:t>No decimos que todo sistema real sea un mapa logístico; importamos la escala de compresión como regla de diseño del reloj.</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del microscopio: cada aumento de profundidad de racha caótica es un “click” de objetivo que multiplica por ~1/4.67 la escala del paso.</a:t>
            </a:r>
            <a:endParaRPr lang="en-US" dirty="0"/>
          </a:p>
          <a:p>
            <a:r>
              <a:t>Más profundidad ⇒ pasos más chicos ⇒ el reloj se vuelve más denso en eventos (más resolución temporal intrínseca).</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Imagen: reloj → eventos → marcador. Ejemplo oral: mismo turno de urgencias, distinta densidad de reorganización.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g es el portero del estadio. Según la banda de τₛ, deja pasar, atenúa o regula el avance.</a:t>
            </a:r>
            <a:endParaRPr lang="en-US" dirty="0"/>
          </a:p>
          <a:p>
            <a:r>
              <a:t>Puede ser un portero de “sí/no por tramos” o uno suave (sigmoide). El papel es el mismo: filtrar según coherencia.</a:t>
            </a:r>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T_RECD es la suma de “pasos de reorganización admitidos”, como puntos de un juego que solo suman cuando hay jugada válida.</a:t>
            </a:r>
            <a:endParaRPr lang="en-US" dirty="0"/>
          </a:p>
          <a:p>
            <a:r>
              <a:t>Dos partidos de 90 minutos de reloj de pared pueden tener marcadores T_RECD muy distintos.</a:t>
            </a:r>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Cuatro lecturas orales:</a:t>
            </a:r>
            <a:endParaRPr lang="en-US" dirty="0"/>
          </a:p>
          <a:p>
            <a:r>
              <a:t>• Paso grande: hubo reorganización fuerte y la puerta estaba abierta.</a:t>
            </a:r>
          </a:p>
          <a:p>
            <a:r>
              <a:t>• Paso chico: estamos en zoom profundo de caos ordinal.</a:t>
            </a:r>
          </a:p>
          <a:p>
            <a:r>
              <a:t>• Paso nulo/unitario: política fuera de banda.</a:t>
            </a:r>
          </a:p>
          <a:p>
            <a:r>
              <a:t>• El reloj mide “masa de reorganización filtrada”, no “días de calendario”.</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de la masa Φ: el incremento se reparte entre tres “capas de profundidad”, como el presupuesto de un edificio: cimientos (Φ₁), estructura (Φ₂) y sistemas complejos (Φ₃).</a:t>
            </a:r>
            <a:endParaRPr lang="en-US" dirty="0"/>
          </a:p>
          <a:p>
            <a:r>
              <a:t>λ es el indicador de régimen que repondera el presupuesto.</a:t>
            </a:r>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el reloj de la fábrica (ecuación 1, operacional) vs. el desglose contable de costes por departamento (ecuación 2, masa).</a:t>
            </a:r>
            <a:endParaRPr lang="en-US" dirty="0"/>
          </a:p>
          <a:p>
            <a:r>
              <a:t>Pueden no coincidir: el desglose dice “mucho en I+D” y la nómina aún no mueve ese renglón. Ese desajuste motiva integrar Φ₃ de verdad más adelante.</a:t>
            </a:r>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Estado del arte oral: ya tenemos dial τₛ y reloj base con δ.</a:t>
            </a:r>
            <a:endParaRPr lang="en-US" dirty="0"/>
          </a:p>
          <a:p>
            <a:r>
              <a:t>Falta explicitar qué significa “más profundo” en las conjunciones — los niveles Φ₁–Φ₃.</a:t>
            </a:r>
          </a:p>
          <a:p>
            <a:r>
              <a:t>Sin eso, el reloj no distingue un roce de una reorganización profunda.</a:t>
            </a:r>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Jerarquía: no todo “coincidir” es igual.</a:t>
            </a:r>
            <a:endParaRPr lang="en-US" dirty="0"/>
          </a:p>
          <a:p>
            <a:r>
              <a:t>Analogía: no es lo mismo que dos personas se crucen en un pasillo, que mantengan una conversación, o que inventen juntos algo que ninguno podía solo.</a:t>
            </a:r>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de profundidad:</a:t>
            </a:r>
            <a:endParaRPr lang="en-US" dirty="0"/>
          </a:p>
          <a:p>
            <a:r>
              <a:t>• Nivel 1: se cruzaron (coincidencia).</a:t>
            </a:r>
          </a:p>
          <a:p>
            <a:r>
              <a:t>• Nivel 2: conversan de forma sostenida (relación persistente).</a:t>
            </a:r>
          </a:p>
          <a:p>
            <a:r>
              <a:t>• Nivel 3: producen un resultado que no se reduce a monólogos ni a dúos simples (superávit de equipo).</a:t>
            </a:r>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de muñecas rusas o de niveles de videojuego: lo más profundo implica organización al menos tan exigente como lo superficial, y además un residuo propio.</a:t>
            </a:r>
            <a:endParaRPr lang="en-US" dirty="0"/>
          </a:p>
          <a:p>
            <a:r>
              <a:t>⊃ aquí es “más profundo que”, no una pelea de teoría de conjuntos.</a:t>
            </a:r>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varios instrumentos atacan el mismo símbolo en el mismo instante — un “tutti” puntual.</a:t>
            </a:r>
            <a:endParaRPr lang="en-US" dirty="0"/>
          </a:p>
          <a:p>
            <a:r>
              <a:t>Es el nivel más barato: co-ocurrencia, un flash de alineación.</a:t>
            </a:r>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En voz llana: Φ₁ se enciende cuando hay alineación simbólica contemporánea suficiente entre canales.</a:t>
            </a:r>
            <a:endParaRPr lang="en-US" dirty="0"/>
          </a:p>
          <a:p>
            <a:r>
              <a:t>No pide que dure; solo que ocurra. Como un aplauso sincronizado de un segundo.</a:t>
            </a:r>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no basta un apretón de manos; hace falta una relación que se sostiene en el tiempo — reuniones, rachas, recurrencias.</a:t>
            </a:r>
            <a:endParaRPr lang="en-US" dirty="0"/>
          </a:p>
          <a:p>
            <a:r>
              <a:t>Φ₂ filtra “fuegos artificiales” que no dejan estructura.</a:t>
            </a:r>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Dos condiciones en lenguaje llano:</a:t>
            </a:r>
            <a:endParaRPr lang="en-US" dirty="0"/>
          </a:p>
          <a:p>
            <a:r>
              <a:t>1) Hay relación ordinal real (no puro azar de coincidencia).</a:t>
            </a:r>
          </a:p>
          <a:p>
            <a:r>
              <a:t>2) Esa relación persiste (longitud/densidad por encima de umbral).</a:t>
            </a:r>
          </a:p>
          <a:p>
            <a:r>
              <a:t>Solo entonces Φ₂ = 1. Es el “noviazgo”, no el roce en el metro.</a:t>
            </a:r>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del trío de jazz: hay algo en el trío que no está en ninguna pareja por separado ni en la suma de dúos.</a:t>
            </a:r>
            <a:endParaRPr lang="en-US" dirty="0"/>
          </a:p>
          <a:p>
            <a:r>
              <a:t>Ese “más” es superávit sinérgico. Φ₃ busca esa irreducibilidad de orden ≥ 3.</a:t>
            </a:r>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de receta fija: excess³ = 0.6·Syn + 0.4·Surp, pesos anunciados de antemano (no se “optimizan” sobre el dataset a juzgar: eso sería hacer trampas en el examen con las respuestas).</a:t>
            </a:r>
            <a:endParaRPr lang="en-US" dirty="0"/>
          </a:p>
          <a:p>
            <a:r>
              <a:t>Es el termómetro continuo del Nivel 3.</a:t>
            </a:r>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Dos ingredientes en analogía:</a:t>
            </a:r>
            <a:endParaRPr lang="en-US" dirty="0"/>
          </a:p>
          <a:p>
            <a:r>
              <a:t>• Syn: “lo que sobra de explicación cuando ya contaste todas las parejas” (residuo multi-cuerpo).</a:t>
            </a:r>
          </a:p>
          <a:p>
            <a:r>
              <a:t>• Surp: “qué tan sorprendente es el menú de símbolos si asumieras independencia” (sorpresa frente al azar).</a:t>
            </a:r>
          </a:p>
          <a:p>
            <a:r>
              <a:t>La mezcla fija equilibra ambos sabores.</a:t>
            </a:r>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del interruptor: excess³ es el voltaje continuo; Φ₃ es la bombilla que se enciende si supera un umbral θ₃.</a:t>
            </a:r>
            <a:endParaRPr lang="en-US" dirty="0"/>
          </a:p>
          <a:p>
            <a:r>
              <a:t>En validaciones suele primar el continuo; el binario sirve a puertas y a fracciones de masa.</a:t>
            </a:r>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contable: f₃ es la fracción del presupuesto de incremento (share vía α₃), no la pila de material (abundancia de excess³).</a:t>
            </a:r>
            <a:endParaRPr lang="en-US" dirty="0"/>
          </a:p>
          <a:p>
            <a:r>
              <a:t>Gibbs: abundancia y share casi no correlacionan. El Bloque 6 pregunta además si ese share llega a mover el reloj.</a:t>
            </a:r>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Tres planos, analogía de tribunal:</a:t>
            </a:r>
            <a:endParaRPr lang="en-US" dirty="0"/>
          </a:p>
          <a:p>
            <a:r>
              <a:t>• Claim: qué se acusa (Res_pair &gt; 0).</a:t>
            </a:r>
          </a:p>
          <a:p>
            <a:r>
              <a:t>• Estimador: qué se mide en la lupa (excess³, Φ₃, τₛ).</a:t>
            </a:r>
          </a:p>
          <a:p>
            <a:r>
              <a:t>• Reloj: cómo se agrega el tiempo (α, ΔRECD, f₃).</a:t>
            </a:r>
          </a:p>
          <a:p>
            <a:r>
              <a:t>α no es un hecho del joint; es la política de pesos. M-I-1 si preguntan por ontología.</a:t>
            </a:r>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Frase para llevar: L3 fuerte es Res_pair; excess³ es el proxy exportable.</a:t>
            </a:r>
            <a:endParaRPr lang="en-US" dirty="0"/>
          </a:p>
          <a:p>
            <a:r>
              <a:t>Siempre decir la ventana w con Res_pair. A w=13 el “colapso” en caos es sesgo (Nota 4), no un teorema.</a:t>
            </a:r>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P es cuántos días seguidos lleva el sistema en “barrio caos” del dial τₛ.</a:t>
            </a:r>
            <a:endParaRPr lang="en-US" dirty="0"/>
          </a:p>
          <a:p>
            <a:r>
              <a:t>Una racha larga es hiperpersistencia: el semáforo en C se queda pegado. Eso importa para no disparar alarmas triviales del Nivel 3.</a:t>
            </a:r>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Tabla mental en 10 segundos (usar con la mano):</a:t>
            </a:r>
            <a:endParaRPr lang="en-US" dirty="0"/>
          </a:p>
          <a:p>
            <a:r>
              <a:t>1) ¿Coinciden ahora? → Φ₁</a:t>
            </a:r>
          </a:p>
          <a:p>
            <a:r>
              <a:t>2) ¿Persiste la relación? → Φ₂</a:t>
            </a:r>
          </a:p>
          <a:p>
            <a:r>
              <a:t>3) ¿Queda un “más” de equipo irreducible? → Φ₃ / excess³</a:t>
            </a:r>
          </a:p>
          <a:p>
            <a:r>
              <a:t>Profundidad creciente, como sótano → planta → azotea.</a:t>
            </a:r>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Leer la imagen de arriba abajo con el público. Luego: “el reloj debería oír la tercera escena, no solo contar cruces”.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Problema: excess³ a menudo se calcula “al lado” del reloj, como un indicador en un monitor aparte.</a:t>
            </a:r>
            <a:endParaRPr lang="en-US" dirty="0"/>
          </a:p>
          <a:p>
            <a:r>
              <a:t>Analogía: el termómetro de la cocina no mueve el reloj del horno. Aquí queremos que, con reglas claras, el superávit sí pueda estirar el reloj.</a:t>
            </a:r>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dos pacientes con la misma fiebre (τₛ) y la misma duración de fiebre (P), pero uno tiene un “síndrome de equipo” (excess³) distinto.</a:t>
            </a:r>
            <a:endParaRPr lang="en-US" dirty="0"/>
          </a:p>
          <a:p>
            <a:r>
              <a:t>Si el reloj solo mira fiebre y duración, les da el mismo tiempo intrínseco. Eso es ceguera al Nivel 3.</a:t>
            </a:r>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a:t>
            </a:r>
            <a:endParaRPr lang="en-US" dirty="0"/>
          </a:p>
          <a:p>
            <a:r>
              <a:t>• Paralelo: el revisor anota una nota al margen; el texto del contrato no cambia.</a:t>
            </a:r>
          </a:p>
          <a:p>
            <a:r>
              <a:t>• Estructural: la cláusula entra al contrato y cambia lo que se firma (el índice t_k).</a:t>
            </a:r>
          </a:p>
          <a:p>
            <a:r>
              <a:t>Queremos la segunda, con interruptor de apagado para auditar.</a:t>
            </a:r>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Definición en llano: la jerarquía “cierra” si existe una receta F que mete excess³ en el paso del reloj, con parámetros preanunciados, y si al apagar ese canal el reloj y las predicciones cambian de forma comprobable.</a:t>
            </a:r>
            <a:endParaRPr lang="en-US" dirty="0"/>
          </a:p>
          <a:p>
            <a:r>
              <a:t>No es metafísica: es “si lo apago, ¿pasa algo medible?”.</a:t>
            </a:r>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convertir centímetros a “desvíos respecto a tu talla basal”.</a:t>
            </a:r>
            <a:endParaRPr lang="en-US" dirty="0"/>
          </a:p>
          <a:p>
            <a:r>
              <a:t>ẽ₃ dice cuán alto está excess³ respecto a un tramo normal de referencia B, no en unidades absolutas raras de cada dataset.</a:t>
            </a:r>
          </a:p>
          <a:p>
            <a:r>
              <a:t>Así se pueden comparar hospitales o ciudades distintas sin engañarse por la escala.</a:t>
            </a:r>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del portero VIP: A₃ decide si el Nivel 3 tiene permiso para hablarle al reloj.</a:t>
            </a:r>
            <a:endParaRPr lang="en-US" dirty="0"/>
          </a:p>
          <a:p>
            <a:r>
              <a:t>Sin portero, en una discoteca siempre llena (hiperpersistencia en C) el Nivel 3 gritaría todo el rato. El riesgo práctico es exceso de alarmas, no escasez.</a:t>
            </a:r>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En llano: no basta “llevar mucho rato en caos”; hace falta evidencia de cambio de superávit, de irreducibilidad, y de persistencia a más de un parpadeo.</a:t>
            </a:r>
            <a:endParaRPr lang="en-US" dirty="0"/>
          </a:p>
          <a:p>
            <a:r>
              <a:t>Analogía: no abrir la caja fuerte solo porque la alarma general está en amarillo; hace falta firma + cambio + doble llave.</a:t>
            </a:r>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Γ₃ es un “multiplicador de paso”. Si A₃=0 o β=0, multiplica por 1: el reloj no se entera.</a:t>
            </a:r>
            <a:endParaRPr lang="en-US" dirty="0"/>
          </a:p>
          <a:p>
            <a:r>
              <a:t>Si hay superávit activo, multiplica por algo &gt;1: el mismo paso base se estira.</a:t>
            </a:r>
          </a:p>
          <a:p>
            <a:r>
              <a:t>β es la sensibilidad global (cuánto permites que estire).</a:t>
            </a:r>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no premiar al que siempre grita alto, sino al que cambia de tono de forma relevante.</a:t>
            </a:r>
            <a:endParaRPr lang="en-US" dirty="0"/>
          </a:p>
          <a:p>
            <a:r>
              <a:t>En hiperpersistencia, excess³ puede estar alto todo el año sin marcar transición; el |Δẽ₃| mira el movimiento (a veces incluso una bajada informativa).</a:t>
            </a:r>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de actualización: el reloj legado sigue mandando el chasis; Φ₃ solo puede “poner turbo” vía Γ₃ cuando la puerta A₃ abre.</a:t>
            </a:r>
            <a:endParaRPr lang="en-US" dirty="0"/>
          </a:p>
          <a:p>
            <a:r>
              <a:t>No reemplaza τₛ: lo condiciona. β=0 recupera el coche de serie (ablación exacta).</a:t>
            </a:r>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Cuatro frases para el oyente:</a:t>
            </a:r>
            <a:endParaRPr lang="en-US" dirty="0"/>
          </a:p>
          <a:p>
            <a:r>
              <a:t>1) Sin Γ₃, Φ₃ es un adorno en el salpicadero.</a:t>
            </a:r>
          </a:p>
          <a:p>
            <a:r>
              <a:t>2) Con Γ₃, dos sistemas iguales en τₛ y P pero distintos en excess³ dejan de compartir el mismo T_RECD.</a:t>
            </a:r>
          </a:p>
          <a:p>
            <a:r>
              <a:t>3) Apagar β demuestra que el efecto era de Φ₃.</a:t>
            </a:r>
          </a:p>
          <a:p>
            <a:r>
              <a:t>4) Por eso el superávit entra a la generatividad del tiempo discreto.</a:t>
            </a:r>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Imagen: portero (A₃) + turbo (Γ₃). Prueba de ablación: si apagar β no cambia nada, el canal no era estructural.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ρ₃ es la factura: “¿qué porcentaje de este paso se debe al turbo del Nivel 3?”.</a:t>
            </a:r>
            <a:endParaRPr lang="en-US" dirty="0"/>
          </a:p>
          <a:p>
            <a:r>
              <a:t>Sirve para auditar y para comparar con un diseño de dos canales más ambicioso (Propuesta 2).</a:t>
            </a:r>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en vez de solo “turbo” sobre el mismo motor (P1), P2 pone un segundo motor (canal de superávit) con su propio régimen de compresión.</a:t>
            </a:r>
            <a:endParaRPr lang="en-US" dirty="0"/>
          </a:p>
          <a:p>
            <a:r>
              <a:t>Más fiel a la contabilidad anidada; más difícil de certificar en campo. Por eso es experimental.</a:t>
            </a:r>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de la receta de cocina en 6 pasos: medir τₛ, medir excess³, normalizar, calcular paso y puertas, abrir o no A₃, avanzar t.</a:t>
            </a:r>
            <a:endParaRPr lang="en-US" dirty="0"/>
          </a:p>
          <a:p>
            <a:r>
              <a:t>El coste extra es del orden de lo que ya pagabas al calcular excess³ para alerta.</a:t>
            </a:r>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Logro en una analogía: pasamos de un reloj sordo al Nivel 3 a un reloj con oído selectivo (A₃) y volumen controlado (Γ₃, β).</a:t>
            </a:r>
            <a:endParaRPr lang="en-US" dirty="0"/>
          </a:p>
          <a:p>
            <a:r>
              <a:t>La jerarquía deja de ser solo descripción: puede generar tiempo.</a:t>
            </a:r>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Propiedades “universales” de diseño y evidencia: qué firmas tiene este reloj cuando se lo mira de lejos (geometría, optimalidad en su clase, robustez).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central de dimensión fractal:</a:t>
            </a:r>
            <a:endParaRPr lang="en-US" dirty="0"/>
          </a:p>
          <a:p>
            <a:r>
              <a:t>• Una línea de tiempo tonta (solo avanza monótona y lisa) tiene dimensión ~1, como un hilo.</a:t>
            </a:r>
          </a:p>
          <a:p>
            <a:r>
              <a:t>• Un relleno completo de un plano tendría dimensión 2, como una hoja de papel entintada.</a:t>
            </a:r>
          </a:p>
          <a:p>
            <a:r>
              <a:t>• D ≈ 1.98 dice: el tiempo acumulado RECD se parece casi a un plano de eventos — muy denso, rugoso, casi “llena el papel” — pero no es un relleno perfecto: deja una irregularidad residual.</a:t>
            </a:r>
          </a:p>
          <a:p>
            <a:r>
              <a:t>Como la costa de un país: más larga cuanto más de cerca la mides; aquí el reloj tiene “costa” casi de área.</a:t>
            </a:r>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Refuerzo oral:</a:t>
            </a:r>
            <a:endParaRPr lang="en-US" dirty="0"/>
          </a:p>
          <a:p>
            <a:r>
              <a:t>• D≈1: contador aburrido de tics iguales.</a:t>
            </a:r>
          </a:p>
          <a:p>
            <a:r>
              <a:t>• D→2: la acumulación de reorganizaciones es tan estructurada y densa que se acerca a ocupar un plano de historia.</a:t>
            </a:r>
          </a:p>
          <a:p>
            <a:r>
              <a:t>• 1.98: casi plano, con un gramo de fractalidad residual — firma de que no es un reloj de pared disfrazado.</a:t>
            </a:r>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Señalar los tres paneles de la imagen: hilo → papel → costa. “Casi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un juez que solo puede ver el orden de llegada de las pruebas (ordinal), no los kilos de cada expediente.</a:t>
            </a:r>
            <a:endParaRPr lang="en-US" dirty="0"/>
          </a:p>
          <a:p>
            <a:r>
              <a:t>Dentro de esa regla del juego, el RECD se comporta como un acumulador de evidencia “óptimo” en su clase: integra eventos de reorganización sin colar magnitudes prohibidas por la regla.</a:t>
            </a:r>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Precisión para no sobrevender: “óptimo” no significa “el mejor sensor del universo”.</a:t>
            </a:r>
            <a:endParaRPr lang="en-US" dirty="0"/>
          </a:p>
          <a:p>
            <a:r>
              <a:t>Significa: mejor dentro de los métodos que se imponen mirar solo rangos.</a:t>
            </a:r>
          </a:p>
          <a:p>
            <a:r>
              <a:t>Analogía: el mejor delantero del torneo local no es automáticamente el mejor del mundo; es el mejor bajo esas reglas de liga.</a:t>
            </a:r>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la niebla borra detalles del paisaje, pero el orden de las cumbres grandes suele seguir legible más tiempo que las cotas exactas en metros.</a:t>
            </a:r>
            <a:endParaRPr lang="en-US" dirty="0"/>
          </a:p>
          <a:p>
            <a:r>
              <a:t>Rangos y patrones se degradan con el ruido, pero de forma gradual; A₃ evita que la niebla dispare el turbo Γ₃ todo el rato.</a:t>
            </a:r>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una radiografía de pocos frames. Aún puedes leer estructuras gruesas si no inventas mil parámetros a medida.</a:t>
            </a:r>
            <a:endParaRPr lang="en-US" dirty="0"/>
          </a:p>
          <a:p>
            <a:r>
              <a:t>Pesos fijos y basales preanunciados son la disciplina de no “retocar la foto” hasta ver lo que querías ver.</a:t>
            </a:r>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usar la misma escala de zoom (δ) en distintos laboratorios.</a:t>
            </a:r>
            <a:endParaRPr lang="en-US" dirty="0"/>
          </a:p>
          <a:p>
            <a:r>
              <a:t>No afirmamos isomorfismo ontológico total con el mapa logístico; afirmamos una geometría de compresión reutilizable — como usar la misma regla graduada en carpintería de ciudades distintas.</a:t>
            </a:r>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Cuatro anclas orales:</a:t>
            </a:r>
            <a:endParaRPr lang="en-US" dirty="0"/>
          </a:p>
          <a:p>
            <a:r>
              <a:t>1) Dos tiempos: calendario vs. T_RECD.</a:t>
            </a:r>
          </a:p>
          <a:p>
            <a:r>
              <a:t>2) Piezas componibles: τₛ + RECD + Φ.</a:t>
            </a:r>
          </a:p>
          <a:p>
            <a:r>
              <a:t>3) RQA refina la señal; no sustituye el reloj.</a:t>
            </a:r>
          </a:p>
          <a:p>
            <a:r>
              <a:t>4) Ablación y surrogados: se puede falsar, no solo “narrar”.</a:t>
            </a:r>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Frase-síntesis con analogía: es un reloj ordinal a prueba de cambios de unidad, con zoom de Feigenbaum, oído para tres profundidades, interruptor de auditoría, y geometría casi plana de acumulación (D≈1.98) — óptimo en la liga de los que solo ven rangos.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Síntesis: recoger las piezas y decir en voz alta qué se afirma y qué no.</a:t>
            </a:r>
            <a:endParaRPr lang="en-US" dirty="0"/>
          </a:p>
          <a:p>
            <a:r>
              <a:t>Ritmo: cuatro tesis, arquitectura, límites, enunciado final.</a:t>
            </a:r>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Tesis 1 en analogía: las crisis se ven antes en el “quién va con quién” (organización mutua) que en el “cuánto grita un solo sensor”.</a:t>
            </a:r>
            <a:endParaRPr lang="en-US" dirty="0"/>
          </a:p>
          <a:p>
            <a:r>
              <a:t>EWS relacional vs. EWS de magnitud.</a:t>
            </a:r>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Tesis 2: el reloj que importa para anticipar no es el del pasillo del hospital, sino el que avanza cuando la fisiología se reorganiza en profundidad.</a:t>
            </a:r>
            <a:endParaRPr lang="en-US" dirty="0"/>
          </a:p>
          <a:p>
            <a:r>
              <a:t>Analogía: tiempo de la enfermedad vs. tiempo del reloj de pared.</a:t>
            </a:r>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Tesis 3 dual:</a:t>
            </a:r>
            <a:endParaRPr lang="en-US" dirty="0"/>
          </a:p>
          <a:p>
            <a:r>
              <a:t>• τₛ: ¿se tensa o se afloja el tejido de rankings?</a:t>
            </a:r>
          </a:p>
          <a:p>
            <a:r>
              <a:t>• RECD: ¿cuánto y a qué profundidad eso mueve el contador del sistema?</a:t>
            </a:r>
          </a:p>
          <a:p>
            <a:r>
              <a:t>Termómetro y reloj, otra vez.</a:t>
            </a:r>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Tesis 4: sin meter Φ₃ en Δt, la jerarquía es un informe; con A₃ y Γ₃, el superávit firma el contrato del tiempo.</a:t>
            </a:r>
            <a:endParaRPr lang="en-US" dirty="0"/>
          </a:p>
          <a:p>
            <a:r>
              <a:t>Analogía: la diferencia entre un dictamen y una cláusula vinculante.</a:t>
            </a:r>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Recorrer capas como un edificio de abajo arriba:</a:t>
            </a:r>
            <a:endParaRPr lang="en-US" dirty="0"/>
          </a:p>
          <a:p>
            <a:r>
              <a:t>0 cimientos (rangos/π) → 1 radar τₛ → 2 profundidad Φ → 3 reloj con turbo Γ₃ → 4 acumulado T y firmas (D, f₃, ρ₃).</a:t>
            </a:r>
          </a:p>
          <a:p>
            <a:r>
              <a:t>El oyente debe poder dibujar el edificio de memoria.</a:t>
            </a:r>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Usar el corte del edificio de la imagen: de cimientos a terraza. Ejercicio: dibujar las capas en 60 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de tubería: datos crudos → lupa de ventana → dial τₛ → capas Φ/excess³ → puertas y ganancias → avance de t → alertas y reportes.</a:t>
            </a:r>
            <a:endParaRPr lang="en-US" dirty="0"/>
          </a:p>
          <a:p>
            <a:r>
              <a:t>Un solo flujo mental de extremo a extremo.</a:t>
            </a:r>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Logros en cinco tarjetas mentales: lenguaje ordinal unificado; reloj con escala δ; profundidad Φ₁–Φ₃; cierre dinámico vía A₃/Γ₃; falsación por ablación y surrogados.</a:t>
            </a:r>
            <a:endParaRPr lang="en-US" dirty="0"/>
          </a:p>
          <a:p>
            <a:r>
              <a:t>No es promesa de dominio total: es un kit comprobable.</a:t>
            </a:r>
          </a:p>
        </p:txBody>
      </p:sp>
      <p:sp>
        <p:nvSpPr>
          <p:cNvPr id="4" name="Slide Number Placeholder 3"/>
          <p:cNvSpPr>
            <a:spLocks noGrp="1"/>
          </p:cNvSpPr>
          <p:nvPr>
            <p:ph type="sldNum" sz="quarter" idx="10"/>
          </p:nvPr>
        </p:nvSpPr>
        <p:spPr/>
        <p:txBody>
          <a:bodyPr/>
          <a:lstStyle/>
          <a:p>
            <a:fld id="{F7021451-1387-4CA6-816F-3879F97B5CBC}" type="slidenum">
              <a:rPr lang="en-US"/>
              <a:t>109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Honestidad que genera confianza:</a:t>
            </a:r>
            <a:endParaRPr lang="en-US" dirty="0"/>
          </a:p>
          <a:p>
            <a:r>
              <a:t>• T_RECD no es el tiempo de Einstein ni de Carnot.</a:t>
            </a:r>
          </a:p>
          <a:p>
            <a:r>
              <a:t>• excess³ no agota toda la información multi-cuerpo.</a:t>
            </a:r>
          </a:p>
          <a:p>
            <a:r>
              <a:t>• No todo sistema real es una cascada de Feigenbaum literal.</a:t>
            </a:r>
          </a:p>
          <a:p>
            <a:r>
              <a:t>• Las EWS clásicas no son basura: resolvemos otro problema.</a:t>
            </a:r>
          </a:p>
        </p:txBody>
      </p:sp>
      <p:sp>
        <p:nvSpPr>
          <p:cNvPr id="4" name="Slide Number Placeholder 3"/>
          <p:cNvSpPr>
            <a:spLocks noGrp="1"/>
          </p:cNvSpPr>
          <p:nvPr>
            <p:ph type="sldNum" sz="quarter" idx="10"/>
          </p:nvPr>
        </p:nvSpPr>
        <p:spPr/>
        <p:txBody>
          <a:bodyPr/>
          <a:lstStyle/>
          <a:p>
            <a:fld id="{F7021451-1387-4CA6-816F-3879F97B5CBC}" type="slidenum">
              <a:rPr lang="en-US"/>
              <a:t>110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Leer despacio. Luego analogía final de 20 segundos:</a:t>
            </a:r>
            <a:endParaRPr lang="en-US" dirty="0"/>
          </a:p>
          <a:p>
            <a:r>
              <a:t>Bajo la regla de “solo rangos”, medimos el clima relacional con τₛ y fabricamos un reloj jerárquico Φ₁–Φ₃; al dejar que excess³, con puerta y ganancia, estire ese reloj, el superávit de equipo deja de ser un adorno y pasa a ser estructura del tiempo discreto del sistema.</a:t>
            </a:r>
          </a:p>
          <a:p/>
          <a:p>
            <a:r>
              <a:t>Pausa. Abrir preguntas por bloques.</a:t>
            </a:r>
          </a:p>
        </p:txBody>
      </p:sp>
      <p:sp>
        <p:nvSpPr>
          <p:cNvPr id="4" name="Slide Number Placeholder 3"/>
          <p:cNvSpPr>
            <a:spLocks noGrp="1"/>
          </p:cNvSpPr>
          <p:nvPr>
            <p:ph type="sldNum" sz="quarter" idx="10"/>
          </p:nvPr>
        </p:nvSpPr>
        <p:spPr/>
        <p:txBody>
          <a:bodyPr/>
          <a:lstStyle/>
          <a:p>
            <a:fld id="{F7021451-1387-4CA6-816F-3879F97B5CBC}" type="slidenum">
              <a:rPr lang="en-US"/>
              <a:t>111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Usar como “atril” en preguntas: no proyectar todos los símbolos de golpe; ir al que pregunten.</a:t>
            </a:r>
            <a:endParaRPr lang="en-US" dirty="0"/>
          </a:p>
          <a:p>
            <a:r>
              <a:t>Analogía: índice de un libro, no la novela entera otra vez.</a:t>
            </a:r>
          </a:p>
        </p:txBody>
      </p:sp>
      <p:sp>
        <p:nvSpPr>
          <p:cNvPr id="4" name="Slide Number Placeholder 3"/>
          <p:cNvSpPr>
            <a:spLocks noGrp="1"/>
          </p:cNvSpPr>
          <p:nvPr>
            <p:ph type="sldNum" sz="quarter" idx="10"/>
          </p:nvPr>
        </p:nvSpPr>
        <p:spPr/>
        <p:txBody>
          <a:bodyPr/>
          <a:lstStyle/>
          <a:p>
            <a:fld id="{F7021451-1387-4CA6-816F-3879F97B5CBC}" type="slidenum">
              <a:rPr lang="en-US"/>
              <a:t>112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Analogía final de credibilidad: las reglas del examen se publican antes; no se cambian al corregir.</a:t>
            </a:r>
            <a:endParaRPr lang="en-US" dirty="0"/>
          </a:p>
          <a:p>
            <a:r>
              <a:t>τ_ch, τ_st, δ, pesos 0.6/0.4, β a priori, basales sin solape: disciplina de preespecificación.</a:t>
            </a:r>
          </a:p>
        </p:txBody>
      </p:sp>
      <p:sp>
        <p:nvSpPr>
          <p:cNvPr id="4" name="Slide Number Placeholder 3"/>
          <p:cNvSpPr>
            <a:spLocks noGrp="1"/>
          </p:cNvSpPr>
          <p:nvPr>
            <p:ph type="sldNum" sz="quarter" idx="10"/>
          </p:nvPr>
        </p:nvSpPr>
        <p:spPr/>
        <p:txBody>
          <a:bodyPr/>
          <a:lstStyle/>
          <a:p>
            <a:fld id="{F7021451-1387-4CA6-816F-3879F97B5CBC}" type="slidenum">
              <a:rPr lang="en-US"/>
              <a:t>113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Solo en Q&amp;A. Entrada: el formalismo se construye para medir acoplamiento ordinal y tiempo de reorganización, y para cerrar el Nivel 3 de forma comprobable.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Tres registros: definición, escala, cierre. Si piden “deducir”, precisar el registro de la pregunta.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Cuatro filas: medida → tiempo → profundidad → cierre. Detalle en bloques 3–6.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Estatus formal de cada pieza. Alcance: reloj ordinal ablatable, no tiempo de Einstein.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Leer la síntesis con calma. Tarjetas inferiores = capas del cuerpo si piden detalle.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Inicio del apéndice de Summa: I–IV están cerrados; V-α abre el dominio vivo. No reabrir doctrina.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Mapa oral: 0 cómo leer; I significado; II forma; III medida; IV método; V dengue como aplicación.</a:t>
            </a:r>
            <a:endParaRPr lang="en-US" dirty="0"/>
          </a:p>
          <a:p>
            <a:r>
              <a:t>VI–VIII pendientes. Un resultado vive en un solo tomo.</a:t>
            </a:r>
          </a:p>
        </p:txBody>
      </p:sp>
      <p:sp>
        <p:nvSpPr>
          <p:cNvPr id="4" name="Slide Number Placeholder 3"/>
          <p:cNvSpPr>
            <a:spLocks noGrp="1"/>
          </p:cNvSpPr>
          <p:nvPr>
            <p:ph type="sldNum" sz="quarter" idx="10"/>
          </p:nvPr>
        </p:nvSpPr>
        <p:spPr/>
        <p:txBody>
          <a:bodyPr/>
          <a:lstStyle/>
          <a:p>
            <a:fld id="{F7021451-1387-4CA6-816F-3879F97B5CBC}" type="slidenum">
              <a:rPr lang="en-US"/>
              <a:t>120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Techo M-I-1 en una frase: indicios, no acto de ser. Un lead-time no demuestra el persistir.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Dengue: aplica III–IV. Tres taxonomías de “capa” no se mezclan.</a:t>
            </a:r>
            <a:endParaRPr lang="en-US" dirty="0"/>
          </a:p>
          <a:p>
            <a:r>
              <a:t>Capa 07-L3 es brote de incidencia, no Res_pair. Cifras 06/07/08 = resultado de paper.</a:t>
            </a:r>
          </a:p>
        </p:txBody>
      </p:sp>
      <p:sp>
        <p:nvSpPr>
          <p:cNvPr id="4" name="Slide Number Placeholder 3"/>
          <p:cNvSpPr>
            <a:spLocks noGrp="1"/>
          </p:cNvSpPr>
          <p:nvPr>
            <p:ph type="sldNum" sz="quarter" idx="10"/>
          </p:nvPr>
        </p:nvSpPr>
        <p:spPr/>
        <p:txBody>
          <a:bodyPr/>
          <a:lstStyle/>
          <a:p>
            <a:fld id="{F7021451-1387-4CA6-816F-3879F97B5CBC}" type="slidenum">
              <a:rPr lang="en-US"/>
              <a:t>122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Agradecer y abrir discusión por bloques. El apéndice de genealogía ya se recorrió si hubo preguntas técnicas sobre derivación.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slideLayout" Target="../slideLayouts/slideLayout1.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pn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jp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image-52-1.png"/><Relationship Id="rId2" Type="http://schemas.openxmlformats.org/officeDocument/2006/relationships/slideLayout" Target="../slideLayouts/slideLayout1.xml"/><Relationship Id="rId3"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image" Target="../media/image-54-1.png"/><Relationship Id="rId2" Type="http://schemas.openxmlformats.org/officeDocument/2006/relationships/slideLayout" Target="../slideLayouts/slideLayout1.xml"/><Relationship Id="rId3"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image" Target="../media/image-59-1.png"/><Relationship Id="rId2" Type="http://schemas.openxmlformats.org/officeDocument/2006/relationships/slideLayout" Target="../slideLayouts/slideLayout1.xml"/><Relationship Id="rId3"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image" Target="../media/image-61-1.png"/><Relationship Id="rId2" Type="http://schemas.openxmlformats.org/officeDocument/2006/relationships/slideLayout" Target="../slideLayouts/slideLayout1.xml"/><Relationship Id="rId3"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image" Target="../media/image-65-1.png"/><Relationship Id="rId2" Type="http://schemas.openxmlformats.org/officeDocument/2006/relationships/slideLayout" Target="../slideLayouts/slideLayout1.xml"/><Relationship Id="rId3"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pn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image" Target="../media/image-68-1.png"/><Relationship Id="rId2" Type="http://schemas.openxmlformats.org/officeDocument/2006/relationships/slideLayout" Target="../slideLayouts/slideLayout1.xml"/><Relationship Id="rId3"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pn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jp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pn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image" Target="../media/image-85-1.jpg"/><Relationship Id="rId2" Type="http://schemas.openxmlformats.org/officeDocument/2006/relationships/slideLayout" Target="../slideLayouts/slideLayout1.xml"/><Relationship Id="rId3"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image" Target="../media/image-86-1.png"/><Relationship Id="rId2" Type="http://schemas.openxmlformats.org/officeDocument/2006/relationships/slideLayout" Target="../slideLayouts/slideLayout1.xml"/><Relationship Id="rId3"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image" Target="../media/image-91-1.png"/><Relationship Id="rId2" Type="http://schemas.openxmlformats.org/officeDocument/2006/relationships/slideLayout" Target="../slideLayouts/slideLayout1.xml"/><Relationship Id="rId3"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jp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image" Target="../media/image-107-1.jpg"/><Relationship Id="rId2" Type="http://schemas.openxmlformats.org/officeDocument/2006/relationships/slideLayout" Target="../slideLayouts/slideLayout1.xml"/><Relationship Id="rId3"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7B2D26"/>
          </a:solidFill>
          <a:ln w="12700">
            <a:solidFill>
              <a:srgbClr val="7B2D26"/>
            </a:solidFill>
            <a:prstDash val="solid"/>
          </a:ln>
        </p:spPr>
        <p:txBody>
          <a:bodyPr/>
          <a:p/>
        </p:txBody>
      </p:sp>
      <p:sp>
        <p:nvSpPr>
          <p:cNvPr id="3" name="Text 1"/>
          <p:cNvSpPr/>
          <p:nvPr/>
        </p:nvSpPr>
        <p:spPr>
          <a:xfrm>
            <a:off x="914400" y="1645920"/>
            <a:ext cx="10058400" cy="365760"/>
          </a:xfrm>
          <a:prstGeom prst="rect">
            <a:avLst/>
          </a:prstGeom>
          <a:noFill/>
          <a:ln/>
        </p:spPr>
        <p:txBody>
          <a:bodyPr wrap="square" lIns="0" tIns="0" rIns="0" bIns="0" rtlCol="0" anchor="ctr"/>
          <a:lstStyle/>
          <a:p>
            <a:pPr indent="0" marL="0">
              <a:buNone/>
            </a:pPr>
            <a:r>
              <a:rPr lang="en-US" sz="1400" spc="400" kern="0" dirty="0">
                <a:solidFill>
                  <a:srgbClr val="7B2D26"/>
                </a:solidFill>
                <a:latin typeface="Calibri" pitchFamily="34" charset="0"/>
                <a:ea typeface="Calibri" pitchFamily="34" charset="-122"/>
                <a:cs typeface="Calibri" pitchFamily="34" charset="-120"/>
              </a:rPr>
              <a:t>PARADIGMA TAU SISTÉMICO</a:t>
            </a:r>
            <a:endParaRPr lang="en-US" sz="1400" dirty="0"/>
          </a:p>
        </p:txBody>
      </p:sp>
      <p:sp>
        <p:nvSpPr>
          <p:cNvPr id="4" name="Text 2"/>
          <p:cNvSpPr/>
          <p:nvPr/>
        </p:nvSpPr>
        <p:spPr>
          <a:xfrm>
            <a:off x="914400" y="2194560"/>
            <a:ext cx="10515600" cy="1463040"/>
          </a:xfrm>
          <a:prstGeom prst="rect">
            <a:avLst/>
          </a:prstGeom>
          <a:noFill/>
          <a:ln/>
        </p:spPr>
        <p:txBody>
          <a:bodyPr wrap="square" lIns="0" tIns="0" rIns="0" bIns="0" rtlCol="0" anchor="ctr"/>
          <a:lstStyle/>
          <a:p>
            <a:pPr indent="0" marL="0">
              <a:buNone/>
            </a:pPr>
            <a:r>
              <a:rPr lang="en-US" sz="3600" dirty="0">
                <a:solidFill>
                  <a:srgbClr val="1A1A1A"/>
                </a:solidFill>
                <a:latin typeface="Georgia" pitchFamily="34" charset="0"/>
                <a:ea typeface="Georgia" pitchFamily="34" charset="-122"/>
                <a:cs typeface="Georgia" pitchFamily="34" charset="-120"/>
              </a:rPr>
              <a:t>Una teoría relacional-ordinal</a:t>
            </a:r>
            <a:endParaRPr lang="en-US" sz="3600" dirty="0"/>
          </a:p>
          <a:p>
            <a:pPr indent="0" marL="0">
              <a:buNone/>
            </a:pPr>
            <a:r>
              <a:rPr lang="en-US" sz="3600" dirty="0">
                <a:solidFill>
                  <a:srgbClr val="1A1A1A"/>
                </a:solidFill>
                <a:latin typeface="Georgia" pitchFamily="34" charset="0"/>
                <a:ea typeface="Georgia" pitchFamily="34" charset="-122"/>
                <a:cs typeface="Georgia" pitchFamily="34" charset="-120"/>
              </a:rPr>
              <a:t>del tiempo discreto en sistemas complejos</a:t>
            </a:r>
            <a:endParaRPr lang="en-US" sz="3600" dirty="0"/>
          </a:p>
        </p:txBody>
      </p:sp>
      <p:sp>
        <p:nvSpPr>
          <p:cNvPr id="5" name="Text 3"/>
          <p:cNvSpPr/>
          <p:nvPr/>
        </p:nvSpPr>
        <p:spPr>
          <a:xfrm>
            <a:off x="914400" y="3931920"/>
            <a:ext cx="10515600" cy="365760"/>
          </a:xfrm>
          <a:prstGeom prst="rect">
            <a:avLst/>
          </a:prstGeom>
          <a:noFill/>
          <a:ln/>
        </p:spPr>
        <p:txBody>
          <a:bodyPr wrap="square" lIns="0" tIns="0" rIns="0" bIns="0" rtlCol="0" anchor="ctr"/>
          <a:lstStyle/>
          <a:p>
            <a:pPr indent="0" marL="0">
              <a:buNone/>
            </a:pPr>
            <a:r>
              <a:rPr lang="en-US" sz="1600" dirty="0">
                <a:solidFill>
                  <a:srgbClr val="6B6B6B"/>
                </a:solidFill>
                <a:latin typeface="Calibri" pitchFamily="34" charset="0"/>
                <a:ea typeface="Calibri" pitchFamily="34" charset="-122"/>
                <a:cs typeface="Calibri" pitchFamily="34" charset="-120"/>
              </a:rPr>
              <a:t>Systemic Tau (τₛ)  ·  RECD  ·  Φ₁ ⊂ Φ₂ ⊂ Φ₃  ·  excess³  ·  Feigenbaum δ</a:t>
            </a:r>
            <a:endParaRPr lang="en-US" sz="1600" dirty="0"/>
          </a:p>
        </p:txBody>
      </p:sp>
      <p:sp>
        <p:nvSpPr>
          <p:cNvPr id="6" name="Text 4"/>
          <p:cNvSpPr/>
          <p:nvPr/>
        </p:nvSpPr>
        <p:spPr>
          <a:xfrm>
            <a:off x="914400" y="5029200"/>
            <a:ext cx="10515600" cy="640080"/>
          </a:xfrm>
          <a:prstGeom prst="rect">
            <a:avLst/>
          </a:prstGeom>
          <a:noFill/>
          <a:ln/>
        </p:spPr>
        <p:txBody>
          <a:bodyPr wrap="square" lIns="0" tIns="0" rIns="0" bIns="0" rtlCol="0" anchor="ctr"/>
          <a:lstStyle/>
          <a:p>
            <a:pPr indent="0" marL="0">
              <a:buNone/>
            </a:pPr>
            <a:r>
              <a:rPr lang="en-US" sz="1400" dirty="0">
                <a:solidFill>
                  <a:srgbClr val="6B6B6B"/>
                </a:solidFill>
                <a:latin typeface="Calibri" pitchFamily="34" charset="0"/>
                <a:ea typeface="Calibri" pitchFamily="34" charset="-122"/>
                <a:cs typeface="Calibri" pitchFamily="34" charset="-120"/>
              </a:rPr>
              <a:t>Johel Padilla-Villanueva</a:t>
            </a:r>
            <a:endParaRPr lang="en-US" sz="1400" dirty="0"/>
          </a:p>
          <a:p>
            <a:pPr indent="0" marL="0">
              <a:buNone/>
            </a:pPr>
            <a:r>
              <a:rPr lang="en-US" sz="1400" dirty="0">
                <a:solidFill>
                  <a:srgbClr val="6B6B6B"/>
                </a:solidFill>
                <a:latin typeface="Calibri" pitchFamily="34" charset="0"/>
                <a:ea typeface="Calibri" pitchFamily="34" charset="-122"/>
                <a:cs typeface="Calibri" pitchFamily="34" charset="-120"/>
              </a:rPr>
              <a:t>Presentación académica completa · 2026</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02</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MAPA DE LA PRESENTACIÓN</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Estructura de la presentación</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indent="0" marL="0">
              <a:spcAft>
                <a:spcPts val="600"/>
              </a:spcAft>
              <a:buNone/>
            </a:pPr>
            <a:r>
              <a:rPr lang="en-US" sz="1400" dirty="0">
                <a:solidFill>
                  <a:srgbClr val="1A1A1A"/>
                </a:solidFill>
                <a:latin typeface="Calibri" pitchFamily="34" charset="0"/>
                <a:ea typeface="Calibri" pitchFamily="34" charset="-122"/>
                <a:cs typeface="Calibri" pitchFamily="34" charset="-120"/>
              </a:rPr>
              <a:t>—  Bloque 1 — Planteamiento del problema</a:t>
            </a:r>
            <a:endParaRPr lang="en-US" sz="1400" dirty="0"/>
          </a:p>
          <a:p>
            <a:pPr indent="0" marL="0">
              <a:spcAft>
                <a:spcPts val="600"/>
              </a:spcAft>
              <a:buNone/>
            </a:pPr>
            <a:r>
              <a:rPr lang="en-US" sz="1400" dirty="0">
                <a:solidFill>
                  <a:srgbClr val="1A1A1A"/>
                </a:solidFill>
                <a:latin typeface="Calibri" pitchFamily="34" charset="0"/>
                <a:ea typeface="Calibri" pitchFamily="34" charset="-122"/>
                <a:cs typeface="Calibri" pitchFamily="34" charset="-120"/>
              </a:rPr>
              <a:t>—  Bloque 2 — Observabilidad puramente ordinal</a:t>
            </a:r>
            <a:endParaRPr lang="en-US" sz="1400" dirty="0"/>
          </a:p>
          <a:p>
            <a:pPr indent="0" marL="0">
              <a:spcAft>
                <a:spcPts val="600"/>
              </a:spcAft>
              <a:buNone/>
            </a:pPr>
            <a:r>
              <a:rPr lang="en-US" sz="1400" dirty="0">
                <a:solidFill>
                  <a:srgbClr val="1A1A1A"/>
                </a:solidFill>
                <a:latin typeface="Calibri" pitchFamily="34" charset="0"/>
                <a:ea typeface="Calibri" pitchFamily="34" charset="-122"/>
                <a:cs typeface="Calibri" pitchFamily="34" charset="-120"/>
              </a:rPr>
              <a:t>—  Bloque 3 — Systemic Tau (τₛ)</a:t>
            </a:r>
            <a:endParaRPr lang="en-US" sz="1400" dirty="0"/>
          </a:p>
          <a:p>
            <a:pPr indent="0" marL="0">
              <a:spcAft>
                <a:spcPts val="600"/>
              </a:spcAft>
              <a:buNone/>
            </a:pPr>
            <a:r>
              <a:rPr lang="en-US" sz="1400" dirty="0">
                <a:solidFill>
                  <a:srgbClr val="1A1A1A"/>
                </a:solidFill>
                <a:latin typeface="Calibri" pitchFamily="34" charset="0"/>
                <a:ea typeface="Calibri" pitchFamily="34" charset="-122"/>
                <a:cs typeface="Calibri" pitchFamily="34" charset="-120"/>
              </a:rPr>
              <a:t>—  Bloque 4 — Construcción del RECD</a:t>
            </a:r>
            <a:endParaRPr lang="en-US" sz="1400" dirty="0"/>
          </a:p>
          <a:p>
            <a:pPr indent="0" marL="0">
              <a:spcAft>
                <a:spcPts val="600"/>
              </a:spcAft>
              <a:buNone/>
            </a:pPr>
            <a:r>
              <a:rPr lang="en-US" sz="1400" dirty="0">
                <a:solidFill>
                  <a:srgbClr val="1A1A1A"/>
                </a:solidFill>
                <a:latin typeface="Calibri" pitchFamily="34" charset="0"/>
                <a:ea typeface="Calibri" pitchFamily="34" charset="-122"/>
                <a:cs typeface="Calibri" pitchFamily="34" charset="-120"/>
              </a:rPr>
              <a:t>—  Bloque 5 — Jerarquía de conjunciones ordinales Φ₁–Φ₃</a:t>
            </a:r>
            <a:endParaRPr lang="en-US" sz="1400" dirty="0"/>
          </a:p>
          <a:p>
            <a:pPr indent="0" marL="0">
              <a:spcAft>
                <a:spcPts val="600"/>
              </a:spcAft>
              <a:buNone/>
            </a:pPr>
            <a:r>
              <a:rPr lang="en-US" sz="1400" dirty="0">
                <a:solidFill>
                  <a:srgbClr val="1A1A1A"/>
                </a:solidFill>
                <a:latin typeface="Calibri" pitchFamily="34" charset="0"/>
                <a:ea typeface="Calibri" pitchFamily="34" charset="-122"/>
                <a:cs typeface="Calibri" pitchFamily="34" charset="-120"/>
              </a:rPr>
              <a:t>—  Bloque 6 — Integración estructural de Φ₃ en el RECD</a:t>
            </a:r>
            <a:endParaRPr lang="en-US" sz="1400" dirty="0"/>
          </a:p>
          <a:p>
            <a:pPr indent="0" marL="0">
              <a:spcAft>
                <a:spcPts val="600"/>
              </a:spcAft>
              <a:buNone/>
            </a:pPr>
            <a:r>
              <a:rPr lang="en-US" sz="1400" dirty="0">
                <a:solidFill>
                  <a:srgbClr val="1A1A1A"/>
                </a:solidFill>
                <a:latin typeface="Calibri" pitchFamily="34" charset="0"/>
                <a:ea typeface="Calibri" pitchFamily="34" charset="-122"/>
                <a:cs typeface="Calibri" pitchFamily="34" charset="-120"/>
              </a:rPr>
              <a:t>—  Bloque 7 — Propiedades universales</a:t>
            </a:r>
            <a:endParaRPr lang="en-US" sz="1400" dirty="0"/>
          </a:p>
          <a:p>
            <a:pPr indent="0" marL="0">
              <a:spcAft>
                <a:spcPts val="600"/>
              </a:spcAft>
              <a:buNone/>
            </a:pPr>
            <a:r>
              <a:rPr lang="en-US" sz="1400" dirty="0">
                <a:solidFill>
                  <a:srgbClr val="1A1A1A"/>
                </a:solidFill>
                <a:latin typeface="Calibri" pitchFamily="34" charset="0"/>
                <a:ea typeface="Calibri" pitchFamily="34" charset="-122"/>
                <a:cs typeface="Calibri" pitchFamily="34" charset="-120"/>
              </a:rPr>
              <a:t>—  Bloque 8 — Síntesis final</a:t>
            </a:r>
            <a:endParaRPr lang="en-US" sz="1400" dirty="0"/>
          </a:p>
          <a:p>
            <a:pPr indent="0" marL="0">
              <a:spcAft>
                <a:spcPts val="600"/>
              </a:spcAft>
              <a:buNone/>
            </a:pPr>
            <a:r>
              <a:rPr lang="en-US" sz="1400" dirty="0">
                <a:solidFill>
                  <a:srgbClr val="1A1A1A"/>
                </a:solidFill>
                <a:latin typeface="Calibri" pitchFamily="34" charset="0"/>
                <a:ea typeface="Calibri" pitchFamily="34" charset="-122"/>
                <a:cs typeface="Calibri" pitchFamily="34" charset="-120"/>
              </a:rPr>
              <a:t>—  Apéndice — Glosario, constantes y genealogía de las ecuaciones</a:t>
            </a:r>
            <a:endParaRPr lang="en-US" sz="1400" dirty="0"/>
          </a:p>
          <a:p>
            <a:pPr indent="0" marL="0">
              <a:spcAft>
                <a:spcPts val="600"/>
              </a:spcAft>
              <a:buNone/>
            </a:pPr>
            <a:r>
              <a:rPr lang="en-US" sz="1400" dirty="0">
                <a:solidFill>
                  <a:srgbClr val="1A1A1A"/>
                </a:solidFill>
                <a:latin typeface="Calibri" pitchFamily="34" charset="0"/>
                <a:ea typeface="Calibri" pitchFamily="34" charset="-122"/>
                <a:cs typeface="Calibri" pitchFamily="34" charset="-120"/>
              </a:rPr>
              <a:t>—  Apéndice — Canon de la Summa (I–V) y puente al dominio vivo</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03</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CONVENCIÓN DE LECTURA</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Una idea principal por diapositiva</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Títulos descriptivos: nombran el objeto o la afirmación exacta.</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Ecuaciones centradas y aisladas cuando son el núcleo.</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Notas del presentador: guía oral breve, no guion literal.</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Notación fija a lo largo de todo el recorrido (ver diapositiva siguiente).</a:t>
            </a:r>
            <a:endParaRPr lang="en-US" sz="17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04</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NOTACIÓN BASE COMPARTIDA</a:t>
            </a:r>
            <a:endParaRPr lang="en-US" sz="1100" dirty="0"/>
          </a:p>
        </p:txBody>
      </p:sp>
      <p:sp>
        <p:nvSpPr>
          <p:cNvPr id="6" name="Text 4"/>
          <p:cNvSpPr/>
          <p:nvPr/>
        </p:nvSpPr>
        <p:spPr>
          <a:xfrm>
            <a:off x="685800" y="777240"/>
            <a:ext cx="10789920" cy="914400"/>
          </a:xfrm>
          <a:prstGeom prst="rect">
            <a:avLst/>
          </a:prstGeom>
          <a:noFill/>
          <a:ln/>
        </p:spPr>
        <p:txBody>
          <a:bodyPr wrap="square" lIns="0" tIns="0" rIns="0" bIns="0" rtlCol="0" anchor="t"/>
          <a:lstStyle/>
          <a:p>
            <a:pPr indent="0" marL="0">
              <a:buNone/>
            </a:pPr>
            <a:r>
              <a:rPr lang="en-US" sz="2800" dirty="0">
                <a:solidFill>
                  <a:srgbClr val="1A1A1A"/>
                </a:solidFill>
                <a:latin typeface="Georgia" pitchFamily="34" charset="0"/>
                <a:ea typeface="Georgia" pitchFamily="34" charset="-122"/>
                <a:cs typeface="Georgia" pitchFamily="34" charset="-120"/>
              </a:rPr>
              <a:t>Símbolos que se usarán sin redefinición ad hoc</a:t>
            </a:r>
            <a:endParaRPr lang="en-US" sz="2800" dirty="0"/>
          </a:p>
        </p:txBody>
      </p:sp>
      <p:sp>
        <p:nvSpPr>
          <p:cNvPr id="7" name="Shape 5"/>
          <p:cNvSpPr/>
          <p:nvPr/>
        </p:nvSpPr>
        <p:spPr>
          <a:xfrm>
            <a:off x="685800" y="180136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2002536"/>
            <a:ext cx="10789920" cy="4352544"/>
          </a:xfrm>
          <a:prstGeom prst="rect">
            <a:avLst/>
          </a:prstGeom>
          <a:noFill/>
          <a:ln/>
        </p:spPr>
        <p:txBody>
          <a:bodyPr wrap="square" lIns="0" tIns="0" rIns="0" bIns="0" rtlCol="0" anchor="t"/>
          <a:lstStyle/>
          <a:p>
            <a:pPr indent="0" marL="0">
              <a:spcAft>
                <a:spcPts val="600"/>
              </a:spcAft>
              <a:buNone/>
            </a:pPr>
            <a:r>
              <a:rPr lang="en-US" sz="1300" dirty="0">
                <a:solidFill>
                  <a:srgbClr val="1A1A1A"/>
                </a:solidFill>
                <a:latin typeface="Calibri" pitchFamily="34" charset="0"/>
                <a:ea typeface="Calibri" pitchFamily="34" charset="-122"/>
                <a:cs typeface="Calibri" pitchFamily="34" charset="-120"/>
              </a:rPr>
              <a:t>—  X(t) ∈ ℝᵈ — serie multivariante observada, d ≥ 2</a:t>
            </a:r>
            <a:endParaRPr lang="en-US" sz="1300" dirty="0"/>
          </a:p>
          <a:p>
            <a:pPr indent="0" marL="0">
              <a:spcAft>
                <a:spcPts val="600"/>
              </a:spcAft>
              <a:buNone/>
            </a:pPr>
            <a:r>
              <a:rPr lang="en-US" sz="1300" dirty="0">
                <a:solidFill>
                  <a:srgbClr val="1A1A1A"/>
                </a:solidFill>
                <a:latin typeface="Calibri" pitchFamily="34" charset="0"/>
                <a:ea typeface="Calibri" pitchFamily="34" charset="-122"/>
                <a:cs typeface="Calibri" pitchFamily="34" charset="-120"/>
              </a:rPr>
              <a:t>—  W — longitud de ventana deslizante</a:t>
            </a:r>
            <a:endParaRPr lang="en-US" sz="1300" dirty="0"/>
          </a:p>
          <a:p>
            <a:pPr indent="0" marL="0">
              <a:spcAft>
                <a:spcPts val="600"/>
              </a:spcAft>
              <a:buNone/>
            </a:pPr>
            <a:r>
              <a:rPr lang="en-US" sz="1300" dirty="0">
                <a:solidFill>
                  <a:srgbClr val="1A1A1A"/>
                </a:solidFill>
                <a:latin typeface="Calibri" pitchFamily="34" charset="0"/>
                <a:ea typeface="Calibri" pitchFamily="34" charset="-122"/>
                <a:cs typeface="Calibri" pitchFamily="34" charset="-120"/>
              </a:rPr>
              <a:t>—  π⁽ⁱ⁾_t — patrón ordinal Bandt–Pompe de la coordenada i</a:t>
            </a:r>
            <a:endParaRPr lang="en-US" sz="1300" dirty="0"/>
          </a:p>
          <a:p>
            <a:pPr indent="0" marL="0">
              <a:spcAft>
                <a:spcPts val="600"/>
              </a:spcAft>
              <a:buNone/>
            </a:pPr>
            <a:r>
              <a:rPr lang="en-US" sz="1300" dirty="0">
                <a:solidFill>
                  <a:srgbClr val="1A1A1A"/>
                </a:solidFill>
                <a:latin typeface="Calibri" pitchFamily="34" charset="0"/>
                <a:ea typeface="Calibri" pitchFamily="34" charset="-122"/>
                <a:cs typeface="Calibri" pitchFamily="34" charset="-120"/>
              </a:rPr>
              <a:t>—  tau_s(t) in [-1, 1] — Systemic Tau (concordancia ordinal multivariante)</a:t>
            </a:r>
            <a:endParaRPr lang="en-US" sz="1300" dirty="0"/>
          </a:p>
          <a:p>
            <a:pPr indent="0" marL="0">
              <a:spcAft>
                <a:spcPts val="600"/>
              </a:spcAft>
              <a:buNone/>
            </a:pPr>
            <a:r>
              <a:rPr lang="en-US" sz="1300" dirty="0">
                <a:solidFill>
                  <a:srgbClr val="1A1A1A"/>
                </a:solidFill>
                <a:latin typeface="Calibri" pitchFamily="34" charset="0"/>
                <a:ea typeface="Calibri" pitchFamily="34" charset="-122"/>
                <a:cs typeface="Calibri" pitchFamily="34" charset="-120"/>
              </a:rPr>
              <a:t>—  δ ≈ 4.6692 — constante de Feigenbaum</a:t>
            </a:r>
            <a:endParaRPr lang="en-US" sz="1300" dirty="0"/>
          </a:p>
          <a:p>
            <a:pPr indent="0" marL="0">
              <a:spcAft>
                <a:spcPts val="600"/>
              </a:spcAft>
              <a:buNone/>
            </a:pPr>
            <a:r>
              <a:rPr lang="en-US" sz="1300" dirty="0">
                <a:solidFill>
                  <a:srgbClr val="1A1A1A"/>
                </a:solidFill>
                <a:latin typeface="Calibri" pitchFamily="34" charset="0"/>
                <a:ea typeface="Calibri" pitchFamily="34" charset="-122"/>
                <a:cs typeface="Calibri" pitchFamily="34" charset="-120"/>
              </a:rPr>
              <a:t>—  Φ₁, Φ₂, Φ₃ — conjunciones ordinales de niveles 1, 2 y 3 (indicadores)</a:t>
            </a:r>
            <a:endParaRPr lang="en-US" sz="1300" dirty="0"/>
          </a:p>
          <a:p>
            <a:pPr indent="0" marL="0">
              <a:spcAft>
                <a:spcPts val="600"/>
              </a:spcAft>
              <a:buNone/>
            </a:pPr>
            <a:r>
              <a:rPr lang="en-US" sz="1300" dirty="0">
                <a:solidFill>
                  <a:srgbClr val="1A1A1A"/>
                </a:solidFill>
                <a:latin typeface="Calibri" pitchFamily="34" charset="0"/>
                <a:ea typeface="Calibri" pitchFamily="34" charset="-122"/>
                <a:cs typeface="Calibri" pitchFamily="34" charset="-120"/>
              </a:rPr>
              <a:t>—  Res_pair — residuo fuerte de Nivel 3: KL(P contra P2 de pares); siempre con ventana w</a:t>
            </a:r>
            <a:endParaRPr lang="en-US" sz="1300" dirty="0"/>
          </a:p>
          <a:p>
            <a:pPr indent="0" marL="0">
              <a:spcAft>
                <a:spcPts val="600"/>
              </a:spcAft>
              <a:buNone/>
            </a:pPr>
            <a:r>
              <a:rPr lang="en-US" sz="1300" dirty="0">
                <a:solidFill>
                  <a:srgbClr val="1A1A1A"/>
                </a:solidFill>
                <a:latin typeface="Calibri" pitchFamily="34" charset="0"/>
                <a:ea typeface="Calibri" pitchFamily="34" charset="-122"/>
                <a:cs typeface="Calibri" pitchFamily="34" charset="-120"/>
              </a:rPr>
              <a:t>—  excess³ — proxy continuo exportable del Nivel 3 (no es la definición)</a:t>
            </a:r>
            <a:endParaRPr lang="en-US" sz="1300" dirty="0"/>
          </a:p>
          <a:p>
            <a:pPr indent="0" marL="0">
              <a:spcAft>
                <a:spcPts val="600"/>
              </a:spcAft>
              <a:buNone/>
            </a:pPr>
            <a:r>
              <a:rPr lang="en-US" sz="1300" dirty="0">
                <a:solidFill>
                  <a:srgbClr val="1A1A1A"/>
                </a:solidFill>
                <a:latin typeface="Calibri" pitchFamily="34" charset="0"/>
                <a:ea typeface="Calibri" pitchFamily="34" charset="-122"/>
                <a:cs typeface="Calibri" pitchFamily="34" charset="-120"/>
              </a:rPr>
              <a:t>—  f₃ — share del incremento ΔRECD, no abundancia</a:t>
            </a:r>
            <a:endParaRPr lang="en-US" sz="1300" dirty="0"/>
          </a:p>
          <a:p>
            <a:pPr indent="0" marL="0">
              <a:spcAft>
                <a:spcPts val="600"/>
              </a:spcAft>
              <a:buNone/>
            </a:pPr>
            <a:r>
              <a:rPr lang="en-US" sz="1300" dirty="0">
                <a:solidFill>
                  <a:srgbClr val="1A1A1A"/>
                </a:solidFill>
                <a:latin typeface="Calibri" pitchFamily="34" charset="0"/>
                <a:ea typeface="Calibri" pitchFamily="34" charset="-122"/>
                <a:cs typeface="Calibri" pitchFamily="34" charset="-120"/>
              </a:rPr>
              <a:t>—  T_RECD o t_k — tiempo extramental discreto acumulado</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05</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CÓMO LEER ESTA PRESENTACIÓN</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Puentes conceptuales: traducir sin diluir</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indent="0" marL="0">
              <a:spcAft>
                <a:spcPts val="1000"/>
              </a:spcAft>
              <a:buNone/>
            </a:pPr>
            <a:r>
              <a:rPr lang="en-US" sz="1500" dirty="0">
                <a:solidFill>
                  <a:srgbClr val="1A1A1A"/>
                </a:solidFill>
                <a:latin typeface="Calibri" pitchFamily="34" charset="0"/>
                <a:ea typeface="Calibri" pitchFamily="34" charset="-122"/>
                <a:cs typeface="Calibri" pitchFamily="34" charset="-120"/>
              </a:rPr>
              <a:t>—  Tras definiciones densas: badge “PUENTE CONCEPTUAL” + chip (Analogía / Mapa mental / Flujo).</a:t>
            </a:r>
            <a:endParaRPr lang="en-US" sz="1500" dirty="0"/>
          </a:p>
          <a:p>
            <a:pPr indent="0" marL="0">
              <a:spcAft>
                <a:spcPts val="1000"/>
              </a:spcAft>
              <a:buNone/>
            </a:pPr>
            <a:r>
              <a:rPr lang="en-US" sz="1500" dirty="0">
                <a:solidFill>
                  <a:srgbClr val="1A1A1A"/>
                </a:solidFill>
                <a:latin typeface="Calibri" pitchFamily="34" charset="0"/>
                <a:ea typeface="Calibri" pitchFamily="34" charset="-122"/>
                <a:cs typeface="Calibri" pitchFamily="34" charset="-120"/>
              </a:rPr>
              <a:t>—  Subtítulo siempre: “no es una definición formal” — son traducciones pedagógicas.</a:t>
            </a:r>
            <a:endParaRPr lang="en-US" sz="1500" dirty="0"/>
          </a:p>
          <a:p>
            <a:pPr indent="0" marL="0">
              <a:spcAft>
                <a:spcPts val="1000"/>
              </a:spcAft>
              <a:buNone/>
            </a:pPr>
            <a:r>
              <a:rPr lang="en-US" sz="1500" dirty="0">
                <a:solidFill>
                  <a:srgbClr val="1A1A1A"/>
                </a:solidFill>
                <a:latin typeface="Calibri" pitchFamily="34" charset="0"/>
                <a:ea typeface="Calibri" pitchFamily="34" charset="-122"/>
                <a:cs typeface="Calibri" pitchFamily="34" charset="-120"/>
              </a:rPr>
              <a:t>—  Analogía: cotidiana (izq.) ↔ formulación del paradigma (der.).</a:t>
            </a:r>
            <a:endParaRPr lang="en-US" sz="1500" dirty="0"/>
          </a:p>
          <a:p>
            <a:pPr indent="0" marL="0">
              <a:spcAft>
                <a:spcPts val="1000"/>
              </a:spcAft>
              <a:buNone/>
            </a:pPr>
            <a:r>
              <a:rPr lang="en-US" sz="1500" dirty="0">
                <a:solidFill>
                  <a:srgbClr val="1A1A1A"/>
                </a:solidFill>
                <a:latin typeface="Calibri" pitchFamily="34" charset="0"/>
                <a:ea typeface="Calibri" pitchFamily="34" charset="-122"/>
                <a:cs typeface="Calibri" pitchFamily="34" charset="-120"/>
              </a:rPr>
              <a:t>—  Mapa mental: filas formal ↔ imagen mental. Flujo: tres pasos de lectura.</a:t>
            </a:r>
            <a:endParaRPr lang="en-US" sz="1500" dirty="0"/>
          </a:p>
          <a:p>
            <a:pPr indent="0" marL="0">
              <a:spcAft>
                <a:spcPts val="1000"/>
              </a:spcAft>
              <a:buNone/>
            </a:pPr>
            <a:r>
              <a:rPr lang="en-US" sz="1500" dirty="0">
                <a:solidFill>
                  <a:srgbClr val="1A1A1A"/>
                </a:solidFill>
                <a:latin typeface="Calibri" pitchFamily="34" charset="0"/>
                <a:ea typeface="Calibri" pitchFamily="34" charset="-122"/>
                <a:cs typeface="Calibri" pitchFamily="34" charset="-120"/>
              </a:rPr>
              <a:t>—  No introducen teoremas nuevos. Pausar 20–40 s. Distintos visualmente de las diapositivas de definición.</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06</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1</a:t>
            </a:r>
            <a:endParaRPr lang="en-US" sz="1100" dirty="0"/>
          </a:p>
        </p:txBody>
      </p:sp>
      <p:sp>
        <p:nvSpPr>
          <p:cNvPr id="6" name="Text 4"/>
          <p:cNvSpPr/>
          <p:nvPr/>
        </p:nvSpPr>
        <p:spPr>
          <a:xfrm>
            <a:off x="685800" y="2194560"/>
            <a:ext cx="10789920" cy="914400"/>
          </a:xfrm>
          <a:prstGeom prst="rect">
            <a:avLst/>
          </a:prstGeom>
          <a:noFill/>
          <a:ln/>
        </p:spPr>
        <p:txBody>
          <a:bodyPr wrap="square" lIns="0" tIns="0" rIns="0" bIns="0" rtlCol="0" anchor="ctr"/>
          <a:lstStyle/>
          <a:p>
            <a:pPr indent="0" marL="0">
              <a:buNone/>
            </a:pPr>
            <a:r>
              <a:rPr lang="en-US" sz="4000" dirty="0">
                <a:solidFill>
                  <a:srgbClr val="1A1A1A"/>
                </a:solidFill>
                <a:latin typeface="Georgia" pitchFamily="34" charset="0"/>
                <a:ea typeface="Georgia" pitchFamily="34" charset="-122"/>
                <a:cs typeface="Georgia" pitchFamily="34" charset="-120"/>
              </a:rPr>
              <a:t>Planteamiento del problema</a:t>
            </a:r>
            <a:endParaRPr lang="en-US" sz="4000" dirty="0"/>
          </a:p>
        </p:txBody>
      </p:sp>
      <p:sp>
        <p:nvSpPr>
          <p:cNvPr id="7" name="Text 5"/>
          <p:cNvSpPr/>
          <p:nvPr/>
        </p:nvSpPr>
        <p:spPr>
          <a:xfrm>
            <a:off x="685800" y="3200400"/>
            <a:ext cx="10789920" cy="731520"/>
          </a:xfrm>
          <a:prstGeom prst="rect">
            <a:avLst/>
          </a:prstGeom>
          <a:noFill/>
          <a:ln/>
        </p:spPr>
        <p:txBody>
          <a:bodyPr wrap="square" lIns="0" tIns="0" rIns="0" bIns="0" rtlCol="0" anchor="ctr"/>
          <a:lstStyle/>
          <a:p>
            <a:pPr indent="0" marL="0">
              <a:buNone/>
            </a:pPr>
            <a:r>
              <a:rPr lang="en-US" sz="1800" i="1" dirty="0">
                <a:solidFill>
                  <a:srgbClr val="6B6B6B"/>
                </a:solidFill>
                <a:latin typeface="Calibri" pitchFamily="34" charset="0"/>
                <a:ea typeface="Calibri" pitchFamily="34" charset="-122"/>
                <a:cs typeface="Calibri" pitchFamily="34" charset="-120"/>
              </a:rPr>
              <a:t>¿Qué objeto matemático falta y por qué el tiempo cronológico no basta?</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07</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1 · PROBLEMA</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El problema matemático central</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algn="l" indent="0" marL="0">
              <a:buNone/>
            </a:pPr>
            <a:r>
              <a:rPr lang="en-US" sz="1800" dirty="0">
                <a:solidFill>
                  <a:srgbClr val="1A1A1A"/>
                </a:solidFill>
                <a:latin typeface="Calibri" pitchFamily="34" charset="0"/>
                <a:ea typeface="Calibri" pitchFamily="34" charset="-122"/>
                <a:cs typeface="Calibri" pitchFamily="34" charset="-120"/>
              </a:rPr>
              <a:t>Construir un índice de tiempo discreto intrínseco a un sistema complejo multivariante, a partir únicamente de reorganizaciones relacionales ordinales, sin depender de un reloj cronológico externo ni de la amplitud de series univariantes.</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08</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1 · CONTEXTO</a:t>
            </a:r>
            <a:endParaRPr lang="en-US" sz="1100" dirty="0"/>
          </a:p>
        </p:txBody>
      </p:sp>
      <p:sp>
        <p:nvSpPr>
          <p:cNvPr id="6" name="Text 4"/>
          <p:cNvSpPr/>
          <p:nvPr/>
        </p:nvSpPr>
        <p:spPr>
          <a:xfrm>
            <a:off x="685800" y="777240"/>
            <a:ext cx="10789920" cy="914400"/>
          </a:xfrm>
          <a:prstGeom prst="rect">
            <a:avLst/>
          </a:prstGeom>
          <a:noFill/>
          <a:ln/>
        </p:spPr>
        <p:txBody>
          <a:bodyPr wrap="square" lIns="0" tIns="0" rIns="0" bIns="0" rtlCol="0" anchor="t"/>
          <a:lstStyle/>
          <a:p>
            <a:pPr indent="0" marL="0">
              <a:buNone/>
            </a:pPr>
            <a:r>
              <a:rPr lang="en-US" sz="2800" dirty="0">
                <a:solidFill>
                  <a:srgbClr val="1A1A1A"/>
                </a:solidFill>
                <a:latin typeface="Georgia" pitchFamily="34" charset="0"/>
                <a:ea typeface="Georgia" pitchFamily="34" charset="-122"/>
                <a:cs typeface="Georgia" pitchFamily="34" charset="-120"/>
              </a:rPr>
              <a:t>Transiciones críticas en sistemas complejos</a:t>
            </a:r>
            <a:endParaRPr lang="en-US" sz="2800" dirty="0"/>
          </a:p>
        </p:txBody>
      </p:sp>
      <p:sp>
        <p:nvSpPr>
          <p:cNvPr id="7" name="Shape 5"/>
          <p:cNvSpPr/>
          <p:nvPr/>
        </p:nvSpPr>
        <p:spPr>
          <a:xfrm>
            <a:off x="685800" y="180136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2002536"/>
            <a:ext cx="10789920" cy="435254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Un sistema puede permanecer largos tramos en un régimen macroscópico.</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Bajo un pequeño cambio de control o de conectividad, reorganiza abruptamente.</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El reto científico no es registrar el cambio a posteriori.</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El reto es detectar precursores estructurales mientras el atractor formal aún es precrítico.</a:t>
            </a:r>
            <a:endParaRPr lang="en-US" sz="1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09</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1 · LIMITACIÓN CLÁSICA</a:t>
            </a:r>
            <a:endParaRPr lang="en-US" sz="1100" dirty="0"/>
          </a:p>
        </p:txBody>
      </p:sp>
      <p:sp>
        <p:nvSpPr>
          <p:cNvPr id="6" name="Text 4"/>
          <p:cNvSpPr/>
          <p:nvPr/>
        </p:nvSpPr>
        <p:spPr>
          <a:xfrm>
            <a:off x="685800" y="777240"/>
            <a:ext cx="10789920" cy="1051560"/>
          </a:xfrm>
          <a:prstGeom prst="rect">
            <a:avLst/>
          </a:prstGeom>
          <a:noFill/>
          <a:ln/>
        </p:spPr>
        <p:txBody>
          <a:bodyPr wrap="square" lIns="0" tIns="0" rIns="0" bIns="0" rtlCol="0" anchor="t"/>
          <a:lstStyle/>
          <a:p>
            <a:pPr indent="0" marL="0">
              <a:buNone/>
            </a:pPr>
            <a:r>
              <a:rPr lang="en-US" sz="2600" dirty="0">
                <a:solidFill>
                  <a:srgbClr val="1A1A1A"/>
                </a:solidFill>
                <a:latin typeface="Georgia" pitchFamily="34" charset="0"/>
                <a:ea typeface="Georgia" pitchFamily="34" charset="-122"/>
                <a:cs typeface="Georgia" pitchFamily="34" charset="-120"/>
              </a:rPr>
              <a:t>Limitaciones de las señales de alerta temprana clásicas</a:t>
            </a:r>
            <a:endParaRPr lang="en-US" sz="2600" dirty="0"/>
          </a:p>
        </p:txBody>
      </p:sp>
      <p:sp>
        <p:nvSpPr>
          <p:cNvPr id="7" name="Shape 5"/>
          <p:cNvSpPr/>
          <p:nvPr/>
        </p:nvSpPr>
        <p:spPr>
          <a:xfrm>
            <a:off x="685800" y="193852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2139696"/>
            <a:ext cx="10789920" cy="421538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Son predominantemente univariantes y de magnitud (varianza, autocorrelación lag-1).</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Están sintonizadas a una clase estrecha de bifurcaciones locales (critical slowing down).</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En sistemas no estacionarios de alta dimensión suelen ser débiles, tardías o de signo ambiguo.</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Tratan el tiempo de muestreo como reloj externo uniforme.</a:t>
            </a:r>
            <a:endParaRPr lang="en-US" sz="1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10</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1 · TIEMPO EXTERNO</a:t>
            </a:r>
            <a:endParaRPr lang="en-US" sz="1100" dirty="0"/>
          </a:p>
        </p:txBody>
      </p:sp>
      <p:sp>
        <p:nvSpPr>
          <p:cNvPr id="6" name="Text 4"/>
          <p:cNvSpPr/>
          <p:nvPr/>
        </p:nvSpPr>
        <p:spPr>
          <a:xfrm>
            <a:off x="685800" y="777240"/>
            <a:ext cx="10789920" cy="914400"/>
          </a:xfrm>
          <a:prstGeom prst="rect">
            <a:avLst/>
          </a:prstGeom>
          <a:noFill/>
          <a:ln/>
        </p:spPr>
        <p:txBody>
          <a:bodyPr wrap="square" lIns="0" tIns="0" rIns="0" bIns="0" rtlCol="0" anchor="t"/>
          <a:lstStyle/>
          <a:p>
            <a:pPr indent="0" marL="0">
              <a:buNone/>
            </a:pPr>
            <a:r>
              <a:rPr lang="en-US" sz="2800" dirty="0">
                <a:solidFill>
                  <a:srgbClr val="1A1A1A"/>
                </a:solidFill>
                <a:latin typeface="Georgia" pitchFamily="34" charset="0"/>
                <a:ea typeface="Georgia" pitchFamily="34" charset="-122"/>
                <a:cs typeface="Georgia" pitchFamily="34" charset="-120"/>
              </a:rPr>
              <a:t>El tiempo cronológico es una imposición externa</a:t>
            </a:r>
            <a:endParaRPr lang="en-US" sz="2800" dirty="0"/>
          </a:p>
        </p:txBody>
      </p:sp>
      <p:sp>
        <p:nvSpPr>
          <p:cNvPr id="7" name="Shape 5"/>
          <p:cNvSpPr/>
          <p:nvPr/>
        </p:nvSpPr>
        <p:spPr>
          <a:xfrm>
            <a:off x="685800" y="180136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2002536"/>
            <a:ext cx="10789920" cy="4352544"/>
          </a:xfrm>
          <a:prstGeom prst="rect">
            <a:avLst/>
          </a:prstGeom>
          <a:noFill/>
          <a:ln/>
        </p:spPr>
        <p:txBody>
          <a:bodyPr wrap="square" lIns="0" tIns="0" rIns="0" bIns="0" rtlCol="0" anchor="t"/>
          <a:lstStyle/>
          <a:p>
            <a:pPr algn="l" indent="0" marL="0">
              <a:buNone/>
            </a:pPr>
            <a:r>
              <a:rPr lang="en-US" sz="1800" dirty="0">
                <a:solidFill>
                  <a:srgbClr val="1A1A1A"/>
                </a:solidFill>
                <a:latin typeface="Calibri" pitchFamily="34" charset="0"/>
                <a:ea typeface="Calibri" pitchFamily="34" charset="-122"/>
                <a:cs typeface="Calibri" pitchFamily="34" charset="-120"/>
              </a:rPr>
              <a:t>El intervalo de muestreo Δt_cronológico es una convención del observador. No coincide necesariamente con los instantes en que el sistema actualiza su organización relacional.</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11</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1 · CONSECUENCIA</a:t>
            </a:r>
            <a:endParaRPr lang="en-US" sz="1100" dirty="0"/>
          </a:p>
        </p:txBody>
      </p:sp>
      <p:sp>
        <p:nvSpPr>
          <p:cNvPr id="6" name="Text 4"/>
          <p:cNvSpPr/>
          <p:nvPr/>
        </p:nvSpPr>
        <p:spPr>
          <a:xfrm>
            <a:off x="685800" y="777240"/>
            <a:ext cx="10789920" cy="914400"/>
          </a:xfrm>
          <a:prstGeom prst="rect">
            <a:avLst/>
          </a:prstGeom>
          <a:noFill/>
          <a:ln/>
        </p:spPr>
        <p:txBody>
          <a:bodyPr wrap="square" lIns="0" tIns="0" rIns="0" bIns="0" rtlCol="0" anchor="t"/>
          <a:lstStyle/>
          <a:p>
            <a:pPr indent="0" marL="0">
              <a:buNone/>
            </a:pPr>
            <a:r>
              <a:rPr lang="en-US" sz="2800" dirty="0">
                <a:solidFill>
                  <a:srgbClr val="1A1A1A"/>
                </a:solidFill>
                <a:latin typeface="Georgia" pitchFamily="34" charset="0"/>
                <a:ea typeface="Georgia" pitchFamily="34" charset="-122"/>
                <a:cs typeface="Georgia" pitchFamily="34" charset="-120"/>
              </a:rPr>
              <a:t>Uniformidad temporal ≠ uniformidad estructural</a:t>
            </a:r>
            <a:endParaRPr lang="en-US" sz="2800" dirty="0"/>
          </a:p>
        </p:txBody>
      </p:sp>
      <p:sp>
        <p:nvSpPr>
          <p:cNvPr id="7" name="Shape 5"/>
          <p:cNvSpPr/>
          <p:nvPr/>
        </p:nvSpPr>
        <p:spPr>
          <a:xfrm>
            <a:off x="685800" y="180136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2002536"/>
            <a:ext cx="10789920" cy="435254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Dos intervalos de igual duración cronológica pueden contener reorganizaciones de profundidad distinta.</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Un intervalo largo puede ser relacionalmente inerte.</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Un intervalo corto puede concentrar una cascada de conjunciones ordinales profundas.</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Por tanto, acumular “tiempo de reloj de pared” no mide la masa de reorganización.</a:t>
            </a:r>
            <a:endParaRPr lang="en-US" sz="1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12</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1 · MOTIVACIÓN</a:t>
            </a:r>
            <a:endParaRPr lang="en-US" sz="1100" dirty="0"/>
          </a:p>
        </p:txBody>
      </p:sp>
      <p:sp>
        <p:nvSpPr>
          <p:cNvPr id="6" name="Text 4"/>
          <p:cNvSpPr/>
          <p:nvPr/>
        </p:nvSpPr>
        <p:spPr>
          <a:xfrm>
            <a:off x="685800" y="777240"/>
            <a:ext cx="10789920" cy="1051560"/>
          </a:xfrm>
          <a:prstGeom prst="rect">
            <a:avLst/>
          </a:prstGeom>
          <a:noFill/>
          <a:ln/>
        </p:spPr>
        <p:txBody>
          <a:bodyPr wrap="square" lIns="0" tIns="0" rIns="0" bIns="0" rtlCol="0" anchor="t"/>
          <a:lstStyle/>
          <a:p>
            <a:pPr indent="0" marL="0">
              <a:buNone/>
            </a:pPr>
            <a:r>
              <a:rPr lang="en-US" sz="2600" dirty="0">
                <a:solidFill>
                  <a:srgbClr val="1A1A1A"/>
                </a:solidFill>
                <a:latin typeface="Georgia" pitchFamily="34" charset="0"/>
                <a:ea typeface="Georgia" pitchFamily="34" charset="-122"/>
                <a:cs typeface="Georgia" pitchFamily="34" charset="-120"/>
              </a:rPr>
              <a:t>Por qué se necesita un tiempo interno, relacional y ordinal</a:t>
            </a:r>
            <a:endParaRPr lang="en-US" sz="2600" dirty="0"/>
          </a:p>
        </p:txBody>
      </p:sp>
      <p:sp>
        <p:nvSpPr>
          <p:cNvPr id="7" name="Shape 5"/>
          <p:cNvSpPr/>
          <p:nvPr/>
        </p:nvSpPr>
        <p:spPr>
          <a:xfrm>
            <a:off x="685800" y="193852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2139696"/>
            <a:ext cx="10789920" cy="421538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Interno: generado por la dinámica observada, no por el cronómetro del laboratorio.</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Relacional: depende de cómo se organizan las variables entre sí.</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Ordinal: se construye sobre rangos y patrones de permutación, no sobre escalas absolutas.</a:t>
            </a:r>
            <a:endParaRPr lang="en-US" sz="1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13</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1 · REQUISITOS</a:t>
            </a:r>
            <a:endParaRPr lang="en-US" sz="1100" dirty="0"/>
          </a:p>
        </p:txBody>
      </p:sp>
      <p:sp>
        <p:nvSpPr>
          <p:cNvPr id="6" name="Text 4"/>
          <p:cNvSpPr/>
          <p:nvPr/>
        </p:nvSpPr>
        <p:spPr>
          <a:xfrm>
            <a:off x="685800" y="777240"/>
            <a:ext cx="10789920" cy="914400"/>
          </a:xfrm>
          <a:prstGeom prst="rect">
            <a:avLst/>
          </a:prstGeom>
          <a:noFill/>
          <a:ln/>
        </p:spPr>
        <p:txBody>
          <a:bodyPr wrap="square" lIns="0" tIns="0" rIns="0" bIns="0" rtlCol="0" anchor="t"/>
          <a:lstStyle/>
          <a:p>
            <a:pPr indent="0" marL="0">
              <a:buNone/>
            </a:pPr>
            <a:r>
              <a:rPr lang="en-US" sz="2800" dirty="0">
                <a:solidFill>
                  <a:srgbClr val="1A1A1A"/>
                </a:solidFill>
                <a:latin typeface="Georgia" pitchFamily="34" charset="0"/>
                <a:ea typeface="Georgia" pitchFamily="34" charset="-122"/>
                <a:cs typeface="Georgia" pitchFamily="34" charset="-120"/>
              </a:rPr>
              <a:t>Requisitos que debe cumplir la construcción (I)</a:t>
            </a:r>
            <a:endParaRPr lang="en-US" sz="2800" dirty="0"/>
          </a:p>
        </p:txBody>
      </p:sp>
      <p:sp>
        <p:nvSpPr>
          <p:cNvPr id="7" name="Shape 5"/>
          <p:cNvSpPr/>
          <p:nvPr/>
        </p:nvSpPr>
        <p:spPr>
          <a:xfrm>
            <a:off x="685800" y="180136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2002536"/>
            <a:ext cx="10789920" cy="435254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R1. Invarianza bajo transformaciones monótonas de cada coordenada.</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R2. Robustez moderada a ruido y valores atípicos (efecto local en rangos).</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R3. Multivariante: la información vive en el patrón de acoplamiento, no en un escalar aislado.</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R4. Computable en ventanas cortas (p. ej. W ∼ 13 en pipelines epidemiológicos).</a:t>
            </a:r>
            <a:endParaRPr lang="en-US" sz="1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14</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1 · REQUISITOS</a:t>
            </a:r>
            <a:endParaRPr lang="en-US" sz="1100" dirty="0"/>
          </a:p>
        </p:txBody>
      </p:sp>
      <p:sp>
        <p:nvSpPr>
          <p:cNvPr id="6" name="Text 4"/>
          <p:cNvSpPr/>
          <p:nvPr/>
        </p:nvSpPr>
        <p:spPr>
          <a:xfrm>
            <a:off x="685800" y="777240"/>
            <a:ext cx="10789920" cy="914400"/>
          </a:xfrm>
          <a:prstGeom prst="rect">
            <a:avLst/>
          </a:prstGeom>
          <a:noFill/>
          <a:ln/>
        </p:spPr>
        <p:txBody>
          <a:bodyPr wrap="square" lIns="0" tIns="0" rIns="0" bIns="0" rtlCol="0" anchor="t"/>
          <a:lstStyle/>
          <a:p>
            <a:pPr indent="0" marL="0">
              <a:buNone/>
            </a:pPr>
            <a:r>
              <a:rPr lang="en-US" sz="2800" dirty="0">
                <a:solidFill>
                  <a:srgbClr val="1A1A1A"/>
                </a:solidFill>
                <a:latin typeface="Georgia" pitchFamily="34" charset="0"/>
                <a:ea typeface="Georgia" pitchFamily="34" charset="-122"/>
                <a:cs typeface="Georgia" pitchFamily="34" charset="-120"/>
              </a:rPr>
              <a:t>Requisitos que debe cumplir la construcción (II)</a:t>
            </a:r>
            <a:endParaRPr lang="en-US" sz="2800" dirty="0"/>
          </a:p>
        </p:txBody>
      </p:sp>
      <p:sp>
        <p:nvSpPr>
          <p:cNvPr id="7" name="Shape 5"/>
          <p:cNvSpPr/>
          <p:nvPr/>
        </p:nvSpPr>
        <p:spPr>
          <a:xfrm>
            <a:off x="685800" y="180136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2002536"/>
            <a:ext cx="10789920" cy="435254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R5. Tiempo discreto impulsado por eventos de reorganización, no por tics uniformes.</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R6. Jerarquía de profundidad: no toda coincidencia es del mismo orden estructural.</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R7. Umbrales y constantes universales (p. ej. bandas de τₛ, δ de Feigenbaum) preespecificados.</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R8. Ablacionabilidad: debe ser posible apagar un canal (p. ej. Φ₃) y recuperar la línea base.</a:t>
            </a:r>
            <a:endParaRPr lang="en-US" sz="17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15</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1 · PROGRAMA</a:t>
            </a:r>
            <a:endParaRPr lang="en-US" sz="1100" dirty="0"/>
          </a:p>
        </p:txBody>
      </p:sp>
      <p:sp>
        <p:nvSpPr>
          <p:cNvPr id="6" name="Text 4"/>
          <p:cNvSpPr/>
          <p:nvPr/>
        </p:nvSpPr>
        <p:spPr>
          <a:xfrm>
            <a:off x="685800" y="777240"/>
            <a:ext cx="10789920" cy="914400"/>
          </a:xfrm>
          <a:prstGeom prst="rect">
            <a:avLst/>
          </a:prstGeom>
          <a:noFill/>
          <a:ln/>
        </p:spPr>
        <p:txBody>
          <a:bodyPr wrap="square" lIns="0" tIns="0" rIns="0" bIns="0" rtlCol="0" anchor="t"/>
          <a:lstStyle/>
          <a:p>
            <a:pPr indent="0" marL="0">
              <a:buNone/>
            </a:pPr>
            <a:r>
              <a:rPr lang="en-US" sz="2800" dirty="0">
                <a:solidFill>
                  <a:srgbClr val="1A1A1A"/>
                </a:solidFill>
                <a:latin typeface="Georgia" pitchFamily="34" charset="0"/>
                <a:ea typeface="Georgia" pitchFamily="34" charset="-122"/>
                <a:cs typeface="Georgia" pitchFamily="34" charset="-120"/>
              </a:rPr>
              <a:t>Dos constructos duales responden al problema</a:t>
            </a:r>
            <a:endParaRPr lang="en-US" sz="2800" dirty="0"/>
          </a:p>
        </p:txBody>
      </p:sp>
      <p:sp>
        <p:nvSpPr>
          <p:cNvPr id="7" name="Shape 5"/>
          <p:cNvSpPr/>
          <p:nvPr/>
        </p:nvSpPr>
        <p:spPr>
          <a:xfrm>
            <a:off x="685800" y="180136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2002536"/>
            <a:ext cx="10789920" cy="435254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Systemic Tau (τₛ): ¿se está reorganizando la coherencia ordinal mutua?</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RECD: ¿a qué profundidad ordinal ocurre esa reorganización y cuánto avanza el reloj intrínseco?</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τₛ diagnostica organización; RECD acumula tiempo a partir de conjunciones jerárquicas.</a:t>
            </a:r>
            <a:endParaRPr lang="en-US" sz="17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16</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1 · CIERRE DEL PLANTEAMIENTO</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Formulación operativa del objetivo</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algn="l" indent="0" marL="0">
              <a:buNone/>
            </a:pPr>
            <a:r>
              <a:rPr lang="en-US" sz="1800" dirty="0">
                <a:solidFill>
                  <a:srgbClr val="1A1A1A"/>
                </a:solidFill>
                <a:latin typeface="Calibri" pitchFamily="34" charset="0"/>
                <a:ea typeface="Calibri" pitchFamily="34" charset="-122"/>
                <a:cs typeface="Calibri" pitchFamily="34" charset="-120"/>
              </a:rPr>
              <a:t>Dada una trayectoria multivariante X(t), producir (i) una serie τₛ(t) de coherencia relacional y (ii) un acumulador T_RECD impulsado por Φ₁–Φ₃, de modo que el avance del reloj refleje profundidad estructural y no solo duración cronológica.</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17</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Puente conceptual · Paradigma Tau Sistémico</a:t>
            </a:r>
            <a:endParaRPr lang="en-US" sz="1000" dirty="0"/>
          </a:p>
        </p:txBody>
      </p:sp>
      <p:sp>
        <p:nvSpPr>
          <p:cNvPr id="5" name="Shape 3"/>
          <p:cNvSpPr/>
          <p:nvPr/>
        </p:nvSpPr>
        <p:spPr>
          <a:xfrm>
            <a:off x="978408" y="292608"/>
            <a:ext cx="2148840" cy="274320"/>
          </a:xfrm>
          <a:prstGeom prst="roundRect">
            <a:avLst>
              <a:gd name="adj" fmla="val 13333"/>
            </a:avLst>
          </a:prstGeom>
          <a:solidFill>
            <a:srgbClr val="7B2D26"/>
          </a:solidFill>
          <a:ln w="12700">
            <a:solidFill>
              <a:srgbClr val="7B2D26"/>
            </a:solidFill>
            <a:prstDash val="solid"/>
          </a:ln>
        </p:spPr>
        <p:txBody>
          <a:bodyPr/>
          <a:p/>
        </p:txBody>
      </p:sp>
      <p:sp>
        <p:nvSpPr>
          <p:cNvPr id="6" name="Text 4"/>
          <p:cNvSpPr/>
          <p:nvPr/>
        </p:nvSpPr>
        <p:spPr>
          <a:xfrm>
            <a:off x="978408" y="292608"/>
            <a:ext cx="214884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PUENTE CONCEPTUAL</a:t>
            </a:r>
            <a:endParaRPr lang="en-US" sz="1000" dirty="0"/>
          </a:p>
        </p:txBody>
      </p:sp>
      <p:sp>
        <p:nvSpPr>
          <p:cNvPr id="7" name="Shape 5"/>
          <p:cNvSpPr/>
          <p:nvPr/>
        </p:nvSpPr>
        <p:spPr>
          <a:xfrm>
            <a:off x="3227832" y="292608"/>
            <a:ext cx="1307592" cy="274320"/>
          </a:xfrm>
          <a:prstGeom prst="roundRect">
            <a:avLst>
              <a:gd name="adj" fmla="val 13333"/>
            </a:avLst>
          </a:prstGeom>
          <a:solidFill>
            <a:srgbClr val="EFEBE3"/>
          </a:solidFill>
          <a:ln w="12700">
            <a:solidFill>
              <a:srgbClr val="D9D5CC"/>
            </a:solidFill>
            <a:prstDash val="solid"/>
          </a:ln>
        </p:spPr>
      </p:sp>
      <p:sp>
        <p:nvSpPr>
          <p:cNvPr id="8" name="Text 6"/>
          <p:cNvSpPr/>
          <p:nvPr/>
        </p:nvSpPr>
        <p:spPr>
          <a:xfrm>
            <a:off x="3227832" y="292608"/>
            <a:ext cx="1307592" cy="274320"/>
          </a:xfrm>
          <a:prstGeom prst="rect">
            <a:avLst/>
          </a:prstGeom>
          <a:noFill/>
          <a:ln/>
        </p:spPr>
        <p:txBody>
          <a:bodyPr wrap="square" lIns="0" tIns="0" rIns="0" bIns="0" rtlCol="0" anchor="ctr"/>
          <a:lstStyle/>
          <a:p>
            <a:pPr algn="ctr" indent="0" marL="0">
              <a:buNone/>
            </a:pPr>
            <a:r>
              <a:rPr lang="en-US" sz="1000" b="1" dirty="0">
                <a:solidFill>
                  <a:srgbClr val="7B2D26"/>
                </a:solidFill>
                <a:latin typeface="Calibri" pitchFamily="34" charset="0"/>
                <a:ea typeface="Calibri" pitchFamily="34" charset="-122"/>
                <a:cs typeface="Calibri" pitchFamily="34" charset="-120"/>
              </a:rPr>
              <a:t>ANALOGÍA</a:t>
            </a:r>
            <a:endParaRPr lang="en-US" sz="1000" dirty="0"/>
          </a:p>
        </p:txBody>
      </p:sp>
      <p:sp>
        <p:nvSpPr>
          <p:cNvPr id="9" name="Shape 7"/>
          <p:cNvSpPr/>
          <p:nvPr/>
        </p:nvSpPr>
        <p:spPr>
          <a:xfrm>
            <a:off x="0" y="0"/>
            <a:ext cx="91440" cy="6858000"/>
          </a:xfrm>
          <a:prstGeom prst="rect">
            <a:avLst/>
          </a:prstGeom>
          <a:solidFill>
            <a:srgbClr val="7B2D26"/>
          </a:solidFill>
          <a:ln w="12700">
            <a:solidFill>
              <a:srgbClr val="7B2D26"/>
            </a:solidFill>
            <a:prstDash val="solid"/>
          </a:ln>
        </p:spPr>
      </p:sp>
      <p:sp>
        <p:nvSpPr>
          <p:cNvPr id="10" name="Text 8"/>
          <p:cNvSpPr/>
          <p:nvPr/>
        </p:nvSpPr>
        <p:spPr>
          <a:xfrm>
            <a:off x="685800" y="658368"/>
            <a:ext cx="10789920" cy="384048"/>
          </a:xfrm>
          <a:prstGeom prst="rect">
            <a:avLst/>
          </a:prstGeom>
          <a:noFill/>
          <a:ln/>
        </p:spPr>
        <p:txBody>
          <a:bodyPr wrap="square" lIns="0" tIns="0" rIns="0" bIns="0" rtlCol="0" anchor="ctr"/>
          <a:lstStyle/>
          <a:p>
            <a:pPr indent="0" marL="0">
              <a:buNone/>
            </a:pPr>
            <a:r>
              <a:rPr lang="en-US" sz="2100" dirty="0">
                <a:solidFill>
                  <a:srgbClr val="1A1A1A"/>
                </a:solidFill>
                <a:latin typeface="Georgia" pitchFamily="34" charset="0"/>
                <a:ea typeface="Georgia" pitchFamily="34" charset="-122"/>
                <a:cs typeface="Georgia" pitchFamily="34" charset="-120"/>
              </a:rPr>
              <a:t>Dos relojes en el mismo aeropuerto</a:t>
            </a:r>
            <a:endParaRPr lang="en-US" sz="2100" dirty="0"/>
          </a:p>
        </p:txBody>
      </p:sp>
      <p:sp>
        <p:nvSpPr>
          <p:cNvPr id="11" name="Text 9"/>
          <p:cNvSpPr/>
          <p:nvPr/>
        </p:nvSpPr>
        <p:spPr>
          <a:xfrm>
            <a:off x="685800" y="1078992"/>
            <a:ext cx="10789920" cy="256032"/>
          </a:xfrm>
          <a:prstGeom prst="rect">
            <a:avLst/>
          </a:prstGeom>
          <a:noFill/>
          <a:ln/>
        </p:spPr>
        <p:txBody>
          <a:bodyPr wrap="square" lIns="0" tIns="0" rIns="0" bIns="0" rtlCol="0" anchor="ctr"/>
          <a:lstStyle/>
          <a:p>
            <a:pPr indent="0" marL="0">
              <a:buNone/>
            </a:pPr>
            <a:r>
              <a:rPr lang="en-US" sz="1300" i="1" dirty="0">
                <a:solidFill>
                  <a:srgbClr val="6B6B6B"/>
                </a:solidFill>
                <a:latin typeface="Calibri" pitchFamily="34" charset="0"/>
                <a:ea typeface="Calibri" pitchFamily="34" charset="-122"/>
                <a:cs typeface="Calibri" pitchFamily="34" charset="-120"/>
              </a:rPr>
              <a:t>Analogía pedagógica · no es una definición formal</a:t>
            </a:r>
            <a:endParaRPr lang="en-US" sz="1300" dirty="0"/>
          </a:p>
        </p:txBody>
      </p:sp>
      <p:sp>
        <p:nvSpPr>
          <p:cNvPr id="12" name="Shape 10"/>
          <p:cNvSpPr/>
          <p:nvPr/>
        </p:nvSpPr>
        <p:spPr>
          <a:xfrm>
            <a:off x="685800" y="1389888"/>
            <a:ext cx="5610758" cy="4992624"/>
          </a:xfrm>
          <a:prstGeom prst="roundRect">
            <a:avLst>
              <a:gd name="adj" fmla="val 1465"/>
            </a:avLst>
          </a:prstGeom>
          <a:solidFill>
            <a:srgbClr val="FFFFFF"/>
          </a:solidFill>
          <a:ln w="12700">
            <a:solidFill>
              <a:srgbClr val="D9D5CC"/>
            </a:solidFill>
            <a:prstDash val="solid"/>
          </a:ln>
        </p:spPr>
      </p:sp>
      <p:pic>
        <p:nvPicPr>
          <p:cNvPr id="13" name="Image 0" descr="/Users/johelpadilla/grok-safe/Presentaciones/digest_assets/airport.jpg">    </p:cNvPr>
          <p:cNvPicPr>
            <a:picLocks noChangeAspect="1"/>
          </p:cNvPicPr>
          <p:nvPr/>
        </p:nvPicPr>
        <p:blipFill>
          <a:blip r:embed="rId1"/>
          <a:stretch>
            <a:fillRect/>
          </a:stretch>
        </p:blipFill>
        <p:spPr>
          <a:xfrm>
            <a:off x="795528" y="2369896"/>
            <a:ext cx="5391302" cy="3032608"/>
          </a:xfrm>
          <a:prstGeom prst="rect">
            <a:avLst/>
          </a:prstGeom>
        </p:spPr>
      </p:pic>
      <p:sp>
        <p:nvSpPr>
          <p:cNvPr id="14" name="Shape 11"/>
          <p:cNvSpPr/>
          <p:nvPr/>
        </p:nvSpPr>
        <p:spPr>
          <a:xfrm>
            <a:off x="6552590" y="1389888"/>
            <a:ext cx="4923130" cy="2414016"/>
          </a:xfrm>
          <a:prstGeom prst="roundRect">
            <a:avLst>
              <a:gd name="adj" fmla="val 3030"/>
            </a:avLst>
          </a:prstGeom>
          <a:solidFill>
            <a:srgbClr val="EFEBE3"/>
          </a:solidFill>
          <a:ln w="12700">
            <a:solidFill>
              <a:srgbClr val="D9D5CC"/>
            </a:solidFill>
            <a:prstDash val="solid"/>
          </a:ln>
        </p:spPr>
      </p:sp>
      <p:sp>
        <p:nvSpPr>
          <p:cNvPr id="15" name="Text 12"/>
          <p:cNvSpPr/>
          <p:nvPr/>
        </p:nvSpPr>
        <p:spPr>
          <a:xfrm>
            <a:off x="6735470" y="1499616"/>
            <a:ext cx="4557370" cy="237744"/>
          </a:xfrm>
          <a:prstGeom prst="rect">
            <a:avLst/>
          </a:prstGeom>
          <a:noFill/>
          <a:ln/>
        </p:spPr>
        <p:txBody>
          <a:bodyPr wrap="square" lIns="0" tIns="0" rIns="0" bIns="0" rtlCol="0" anchor="ctr"/>
          <a:lstStyle/>
          <a:p>
            <a:pPr indent="0" marL="0">
              <a:buNone/>
            </a:pPr>
            <a:r>
              <a:rPr lang="en-US" sz="1100" b="1" spc="120" kern="0" dirty="0">
                <a:solidFill>
                  <a:srgbClr val="7B2D26"/>
                </a:solidFill>
                <a:latin typeface="Calibri" pitchFamily="34" charset="0"/>
                <a:ea typeface="Calibri" pitchFamily="34" charset="-122"/>
                <a:cs typeface="Calibri" pitchFamily="34" charset="-120"/>
              </a:rPr>
              <a:t>ANALOGÍA</a:t>
            </a:r>
            <a:endParaRPr lang="en-US" sz="1100" dirty="0"/>
          </a:p>
        </p:txBody>
      </p:sp>
      <p:sp>
        <p:nvSpPr>
          <p:cNvPr id="16" name="Text 13"/>
          <p:cNvSpPr/>
          <p:nvPr/>
        </p:nvSpPr>
        <p:spPr>
          <a:xfrm>
            <a:off x="6735470" y="1755648"/>
            <a:ext cx="4557370" cy="292608"/>
          </a:xfrm>
          <a:prstGeom prst="rect">
            <a:avLst/>
          </a:prstGeom>
          <a:noFill/>
          <a:ln/>
        </p:spPr>
        <p:txBody>
          <a:bodyPr wrap="square" lIns="0" tIns="0" rIns="0" bIns="0" rtlCol="0" anchor="ctr"/>
          <a:lstStyle/>
          <a:p>
            <a:pPr indent="0" marL="0">
              <a:buNone/>
            </a:pPr>
            <a:r>
              <a:rPr lang="en-US" sz="1600" dirty="0">
                <a:solidFill>
                  <a:srgbClr val="1A1A1A"/>
                </a:solidFill>
                <a:latin typeface="Georgia" pitchFamily="34" charset="0"/>
                <a:ea typeface="Georgia" pitchFamily="34" charset="-122"/>
                <a:cs typeface="Georgia" pitchFamily="34" charset="-120"/>
              </a:rPr>
              <a:t>Vida cotidiana</a:t>
            </a:r>
            <a:endParaRPr lang="en-US" sz="1600" dirty="0"/>
          </a:p>
        </p:txBody>
      </p:sp>
      <p:sp>
        <p:nvSpPr>
          <p:cNvPr id="17" name="Text 14"/>
          <p:cNvSpPr/>
          <p:nvPr/>
        </p:nvSpPr>
        <p:spPr>
          <a:xfrm>
            <a:off x="6735470" y="2103120"/>
            <a:ext cx="4557370" cy="1545336"/>
          </a:xfrm>
          <a:prstGeom prst="rect">
            <a:avLst/>
          </a:prstGeom>
          <a:noFill/>
          <a:ln/>
        </p:spPr>
        <p:txBody>
          <a:bodyPr wrap="square" lIns="0" tIns="0" rIns="0" bIns="0" rtlCol="0" anchor="t"/>
          <a:lstStyle/>
          <a:p>
            <a:pPr indent="0" marL="0">
              <a:buNone/>
            </a:pPr>
            <a:r>
              <a:rPr lang="en-US" sz="1300" dirty="0">
                <a:solidFill>
                  <a:srgbClr val="1A1A1A"/>
                </a:solidFill>
                <a:latin typeface="Calibri" pitchFamily="34" charset="0"/>
                <a:ea typeface="Calibri" pitchFamily="34" charset="-122"/>
                <a:cs typeface="Calibri" pitchFamily="34" charset="-120"/>
              </a:rPr>
              <a:t>El reloj del hall marca el mismo minuto para todos. El “tiempo del viaje” avanza en check-in, control, embarque y despegue —eventos, no tics uniformes.</a:t>
            </a:r>
            <a:endParaRPr lang="en-US" sz="1300" dirty="0"/>
          </a:p>
        </p:txBody>
      </p:sp>
      <p:sp>
        <p:nvSpPr>
          <p:cNvPr id="18" name="Shape 15"/>
          <p:cNvSpPr/>
          <p:nvPr/>
        </p:nvSpPr>
        <p:spPr>
          <a:xfrm>
            <a:off x="6552590" y="3968496"/>
            <a:ext cx="4923130" cy="2414016"/>
          </a:xfrm>
          <a:prstGeom prst="roundRect">
            <a:avLst>
              <a:gd name="adj" fmla="val 3030"/>
            </a:avLst>
          </a:prstGeom>
          <a:solidFill>
            <a:srgbClr val="FFFFFF"/>
          </a:solidFill>
          <a:ln w="12700">
            <a:solidFill>
              <a:srgbClr val="D9D5CC"/>
            </a:solidFill>
            <a:prstDash val="solid"/>
          </a:ln>
        </p:spPr>
      </p:sp>
      <p:sp>
        <p:nvSpPr>
          <p:cNvPr id="19" name="Text 16"/>
          <p:cNvSpPr/>
          <p:nvPr/>
        </p:nvSpPr>
        <p:spPr>
          <a:xfrm>
            <a:off x="6735470" y="4078224"/>
            <a:ext cx="4557370" cy="237744"/>
          </a:xfrm>
          <a:prstGeom prst="rect">
            <a:avLst/>
          </a:prstGeom>
          <a:noFill/>
          <a:ln/>
        </p:spPr>
        <p:txBody>
          <a:bodyPr wrap="square" lIns="0" tIns="0" rIns="0" bIns="0" rtlCol="0" anchor="ctr"/>
          <a:lstStyle/>
          <a:p>
            <a:pPr indent="0" marL="0">
              <a:buNone/>
            </a:pPr>
            <a:r>
              <a:rPr lang="en-US" sz="1100" b="1" spc="120" kern="0" dirty="0">
                <a:solidFill>
                  <a:srgbClr val="7B2D26"/>
                </a:solidFill>
                <a:latin typeface="Calibri" pitchFamily="34" charset="0"/>
                <a:ea typeface="Calibri" pitchFamily="34" charset="-122"/>
                <a:cs typeface="Calibri" pitchFamily="34" charset="-120"/>
              </a:rPr>
              <a:t>EN EL PARADIGMA</a:t>
            </a:r>
            <a:endParaRPr lang="en-US" sz="1100" dirty="0"/>
          </a:p>
        </p:txBody>
      </p:sp>
      <p:sp>
        <p:nvSpPr>
          <p:cNvPr id="20" name="Text 17"/>
          <p:cNvSpPr/>
          <p:nvPr/>
        </p:nvSpPr>
        <p:spPr>
          <a:xfrm>
            <a:off x="6735470" y="4334256"/>
            <a:ext cx="4557370" cy="292608"/>
          </a:xfrm>
          <a:prstGeom prst="rect">
            <a:avLst/>
          </a:prstGeom>
          <a:noFill/>
          <a:ln/>
        </p:spPr>
        <p:txBody>
          <a:bodyPr wrap="square" lIns="0" tIns="0" rIns="0" bIns="0" rtlCol="0" anchor="ctr"/>
          <a:lstStyle/>
          <a:p>
            <a:pPr indent="0" marL="0">
              <a:buNone/>
            </a:pPr>
            <a:r>
              <a:rPr lang="en-US" sz="1600" dirty="0">
                <a:solidFill>
                  <a:srgbClr val="1A1A1A"/>
                </a:solidFill>
                <a:latin typeface="Georgia" pitchFamily="34" charset="0"/>
                <a:ea typeface="Georgia" pitchFamily="34" charset="-122"/>
                <a:cs typeface="Georgia" pitchFamily="34" charset="-120"/>
              </a:rPr>
              <a:t>En el paradigma</a:t>
            </a:r>
            <a:endParaRPr lang="en-US" sz="1600" dirty="0"/>
          </a:p>
        </p:txBody>
      </p:sp>
      <p:sp>
        <p:nvSpPr>
          <p:cNvPr id="21" name="Text 18"/>
          <p:cNvSpPr/>
          <p:nvPr/>
        </p:nvSpPr>
        <p:spPr>
          <a:xfrm>
            <a:off x="6735470" y="4681728"/>
            <a:ext cx="4557370" cy="1545336"/>
          </a:xfrm>
          <a:prstGeom prst="rect">
            <a:avLst/>
          </a:prstGeom>
          <a:noFill/>
          <a:ln/>
        </p:spPr>
        <p:txBody>
          <a:bodyPr wrap="square" lIns="0" tIns="0" rIns="0" bIns="0" rtlCol="0" anchor="t"/>
          <a:lstStyle/>
          <a:p>
            <a:pPr indent="0" marL="0">
              <a:buNone/>
            </a:pPr>
            <a:r>
              <a:rPr lang="en-US" sz="1300" dirty="0">
                <a:solidFill>
                  <a:srgbClr val="1A1A1A"/>
                </a:solidFill>
                <a:latin typeface="Calibri" pitchFamily="34" charset="0"/>
                <a:ea typeface="Calibri" pitchFamily="34" charset="-122"/>
                <a:cs typeface="Calibri" pitchFamily="34" charset="-120"/>
              </a:rPr>
              <a:t>Muestreo cronológico = reloj del hall. τₛ = clima relacional. RECD = tiempo del viaje (solo con reorganización ordinal admisible).</a:t>
            </a:r>
            <a:endParaRPr lang="en-US" sz="13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18</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2</a:t>
            </a:r>
            <a:endParaRPr lang="en-US" sz="1100" dirty="0"/>
          </a:p>
        </p:txBody>
      </p:sp>
      <p:sp>
        <p:nvSpPr>
          <p:cNvPr id="6" name="Text 4"/>
          <p:cNvSpPr/>
          <p:nvPr/>
        </p:nvSpPr>
        <p:spPr>
          <a:xfrm>
            <a:off x="685800" y="2194560"/>
            <a:ext cx="10789920" cy="914400"/>
          </a:xfrm>
          <a:prstGeom prst="rect">
            <a:avLst/>
          </a:prstGeom>
          <a:noFill/>
          <a:ln/>
        </p:spPr>
        <p:txBody>
          <a:bodyPr wrap="square" lIns="0" tIns="0" rIns="0" bIns="0" rtlCol="0" anchor="ctr"/>
          <a:lstStyle/>
          <a:p>
            <a:pPr indent="0" marL="0">
              <a:buNone/>
            </a:pPr>
            <a:r>
              <a:rPr lang="en-US" sz="4000" dirty="0">
                <a:solidFill>
                  <a:srgbClr val="1A1A1A"/>
                </a:solidFill>
                <a:latin typeface="Georgia" pitchFamily="34" charset="0"/>
                <a:ea typeface="Georgia" pitchFamily="34" charset="-122"/>
                <a:cs typeface="Georgia" pitchFamily="34" charset="-120"/>
              </a:rPr>
              <a:t>Observabilidad puramente ordinal</a:t>
            </a:r>
            <a:endParaRPr lang="en-US" sz="4000" dirty="0"/>
          </a:p>
        </p:txBody>
      </p:sp>
      <p:sp>
        <p:nvSpPr>
          <p:cNvPr id="7" name="Text 5"/>
          <p:cNvSpPr/>
          <p:nvPr/>
        </p:nvSpPr>
        <p:spPr>
          <a:xfrm>
            <a:off x="685800" y="3200400"/>
            <a:ext cx="10789920" cy="731520"/>
          </a:xfrm>
          <a:prstGeom prst="rect">
            <a:avLst/>
          </a:prstGeom>
          <a:noFill/>
          <a:ln/>
        </p:spPr>
        <p:txBody>
          <a:bodyPr wrap="square" lIns="0" tIns="0" rIns="0" bIns="0" rtlCol="0" anchor="ctr"/>
          <a:lstStyle/>
          <a:p>
            <a:pPr indent="0" marL="0">
              <a:buNone/>
            </a:pPr>
            <a:r>
              <a:rPr lang="en-US" sz="1800" i="1" dirty="0">
                <a:solidFill>
                  <a:srgbClr val="6B6B6B"/>
                </a:solidFill>
                <a:latin typeface="Calibri" pitchFamily="34" charset="0"/>
                <a:ea typeface="Calibri" pitchFamily="34" charset="-122"/>
                <a:cs typeface="Calibri" pitchFamily="34" charset="-120"/>
              </a:rPr>
              <a:t>Rangos, patrones de permutación e invarianza monótona</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19</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2 · PREMISA</a:t>
            </a:r>
            <a:endParaRPr lang="en-US" sz="1100" dirty="0"/>
          </a:p>
        </p:txBody>
      </p:sp>
      <p:sp>
        <p:nvSpPr>
          <p:cNvPr id="6" name="Text 4"/>
          <p:cNvSpPr/>
          <p:nvPr/>
        </p:nvSpPr>
        <p:spPr>
          <a:xfrm>
            <a:off x="685800" y="777240"/>
            <a:ext cx="10789920" cy="914400"/>
          </a:xfrm>
          <a:prstGeom prst="rect">
            <a:avLst/>
          </a:prstGeom>
          <a:noFill/>
          <a:ln/>
        </p:spPr>
        <p:txBody>
          <a:bodyPr wrap="square" lIns="0" tIns="0" rIns="0" bIns="0" rtlCol="0" anchor="t"/>
          <a:lstStyle/>
          <a:p>
            <a:pPr indent="0" marL="0">
              <a:buNone/>
            </a:pPr>
            <a:r>
              <a:rPr lang="en-US" sz="2800" dirty="0">
                <a:solidFill>
                  <a:srgbClr val="1A1A1A"/>
                </a:solidFill>
                <a:latin typeface="Georgia" pitchFamily="34" charset="0"/>
                <a:ea typeface="Georgia" pitchFamily="34" charset="-122"/>
                <a:cs typeface="Georgia" pitchFamily="34" charset="-120"/>
              </a:rPr>
              <a:t>Trabajamos solo con rangos, no con valores absolutos</a:t>
            </a:r>
            <a:endParaRPr lang="en-US" sz="2800" dirty="0"/>
          </a:p>
        </p:txBody>
      </p:sp>
      <p:sp>
        <p:nvSpPr>
          <p:cNvPr id="7" name="Shape 5"/>
          <p:cNvSpPr/>
          <p:nvPr/>
        </p:nvSpPr>
        <p:spPr>
          <a:xfrm>
            <a:off x="685800" y="180136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2002536"/>
            <a:ext cx="10789920" cy="4352544"/>
          </a:xfrm>
          <a:prstGeom prst="rect">
            <a:avLst/>
          </a:prstGeom>
          <a:noFill/>
          <a:ln/>
        </p:spPr>
        <p:txBody>
          <a:bodyPr wrap="square" lIns="0" tIns="0" rIns="0" bIns="0" rtlCol="0" anchor="t"/>
          <a:lstStyle/>
          <a:p>
            <a:pPr algn="l" indent="0" marL="0">
              <a:buNone/>
            </a:pPr>
            <a:r>
              <a:rPr lang="en-US" sz="1800" dirty="0">
                <a:solidFill>
                  <a:srgbClr val="1A1A1A"/>
                </a:solidFill>
                <a:latin typeface="Calibri" pitchFamily="34" charset="0"/>
                <a:ea typeface="Calibri" pitchFamily="34" charset="-122"/>
                <a:cs typeface="Calibri" pitchFamily="34" charset="-120"/>
              </a:rPr>
              <a:t>La observabilidad del paradigma se restringe a información ordinal: ordenamientos relativos dentro de ventanas locales. Las magnitudes se descartan deliberadamente para lograr invarianza monótona y comparabilidad entre escalas.</a:t>
            </a:r>
            <a:endParaRPr 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20</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2 · BANDT–POMPE</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Definición de patrón ordinal (Bandt–Pompe)</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algn="l" indent="0" marL="0">
              <a:buNone/>
            </a:pPr>
            <a:r>
              <a:rPr lang="en-US" sz="1800" dirty="0">
                <a:solidFill>
                  <a:srgbClr val="1A1A1A"/>
                </a:solidFill>
                <a:latin typeface="Calibri" pitchFamily="34" charset="0"/>
                <a:ea typeface="Calibri" pitchFamily="34" charset="-122"/>
                <a:cs typeface="Calibri" pitchFamily="34" charset="-120"/>
              </a:rPr>
              <a:t>Para una serie univariante y_t, dimensión de embebido m y retardo τ, se considera el vector (y_t, y_{t+τ}, …, y_{t+(m−1)τ}). El patrón ordinal π_t es la permutación que ordena este vector de menor a mayor (con desempate lexicográfico o por índice).</a:t>
            </a:r>
            <a:endParaRPr lang="en-US" sz="1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21</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2 · EJEMPLO MÍNIMO</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Ejemplo: m = 3, un único vector</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Sea (2.1, 0.4, 1.5). El orden creciente es 0.4 &lt; 1.5 &lt; 2.1.</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Posiciones originales: 2ª, 3ª, 1ª → π = (1, 2, 0) en indexación 0-based, o el símbolo de permutación correspondiente.</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El valor numérico 2.1 no entra en π; solo importa su rango relativo.</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Hay m! = 6 patrones posibles para m = 3.</a:t>
            </a:r>
            <a:endParaRPr lang="en-US" sz="17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22</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2 · MULTIVARIANTE</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Notación formal del sistema observado</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Shape 6"/>
          <p:cNvSpPr/>
          <p:nvPr/>
        </p:nvSpPr>
        <p:spPr>
          <a:xfrm>
            <a:off x="868680" y="1865376"/>
            <a:ext cx="10424160" cy="1691640"/>
          </a:xfrm>
          <a:prstGeom prst="roundRect">
            <a:avLst>
              <a:gd name="adj" fmla="val 4324"/>
            </a:avLst>
          </a:prstGeom>
          <a:solidFill>
            <a:srgbClr val="FFFFFF"/>
          </a:solidFill>
          <a:ln w="15875">
            <a:solidFill>
              <a:srgbClr val="D9D5CC"/>
            </a:solidFill>
            <a:prstDash val="solid"/>
          </a:ln>
        </p:spPr>
        <p:txBody>
          <a:bodyPr/>
          <a:p/>
        </p:txBody>
      </p:sp>
      <p:pic>
        <p:nvPicPr>
          <p:cNvPr id="9" name="Image 0" descr="/Users/johelpadilla/grok-safe/Presentaciones/eq_assets/x_t.png">    </p:cNvPr>
          <p:cNvPicPr>
            <a:picLocks noChangeAspect="1"/>
          </p:cNvPicPr>
          <p:nvPr/>
        </p:nvPicPr>
        <p:blipFill>
          <a:blip r:embed="rId1"/>
          <a:stretch>
            <a:fillRect/>
          </a:stretch>
        </p:blipFill>
        <p:spPr>
          <a:xfrm>
            <a:off x="1993392" y="2029968"/>
            <a:ext cx="8174736" cy="1362456"/>
          </a:xfrm>
          <a:prstGeom prst="rect">
            <a:avLst/>
          </a:prstGeom>
        </p:spPr>
      </p:pic>
      <p:sp>
        <p:nvSpPr>
          <p:cNvPr id="10" name="Text 7"/>
          <p:cNvSpPr/>
          <p:nvPr/>
        </p:nvSpPr>
        <p:spPr>
          <a:xfrm>
            <a:off x="685800" y="3739896"/>
            <a:ext cx="10789920" cy="2615184"/>
          </a:xfrm>
          <a:prstGeom prst="rect">
            <a:avLst/>
          </a:prstGeom>
          <a:noFill/>
          <a:ln/>
        </p:spPr>
        <p:txBody>
          <a:bodyPr wrap="square" lIns="0" tIns="0" rIns="0" bIns="0" rtlCol="0" anchor="t"/>
          <a:lstStyle/>
          <a:p>
            <a:pPr algn="l" indent="0" marL="0">
              <a:buNone/>
            </a:pPr>
            <a:r>
              <a:rPr lang="en-US" sz="1600" dirty="0">
                <a:solidFill>
                  <a:srgbClr val="1A1A1A"/>
                </a:solidFill>
                <a:latin typeface="Calibri" pitchFamily="34" charset="0"/>
                <a:ea typeface="Calibri" pitchFamily="34" charset="-122"/>
                <a:cs typeface="Calibri" pitchFamily="34" charset="-120"/>
              </a:rPr>
              <a:t>Cada coordenada se codifica por su propia serie de patrones ordinales π⁽ⁱ⁾_t. El objeto relacional es la co-ocurrencia y la estructura entre esas series simbólicas.</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23</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2 · VENTANA</a:t>
            </a:r>
            <a:endParaRPr lang="en-US" sz="1100" dirty="0"/>
          </a:p>
        </p:txBody>
      </p:sp>
      <p:sp>
        <p:nvSpPr>
          <p:cNvPr id="6" name="Text 4"/>
          <p:cNvSpPr/>
          <p:nvPr/>
        </p:nvSpPr>
        <p:spPr>
          <a:xfrm>
            <a:off x="685800" y="777240"/>
            <a:ext cx="10789920" cy="1051560"/>
          </a:xfrm>
          <a:prstGeom prst="rect">
            <a:avLst/>
          </a:prstGeom>
          <a:noFill/>
          <a:ln/>
        </p:spPr>
        <p:txBody>
          <a:bodyPr wrap="square" lIns="0" tIns="0" rIns="0" bIns="0" rtlCol="0" anchor="t"/>
          <a:lstStyle/>
          <a:p>
            <a:pPr indent="0" marL="0">
              <a:buNone/>
            </a:pPr>
            <a:r>
              <a:rPr lang="en-US" sz="2600" dirty="0">
                <a:solidFill>
                  <a:srgbClr val="1A1A1A"/>
                </a:solidFill>
                <a:latin typeface="Georgia" pitchFamily="34" charset="0"/>
                <a:ea typeface="Georgia" pitchFamily="34" charset="-122"/>
                <a:cs typeface="Georgia" pitchFamily="34" charset="-120"/>
              </a:rPr>
              <a:t>Ventana deslizante como soporte local de estadística ordinal</a:t>
            </a:r>
            <a:endParaRPr lang="en-US" sz="2600" dirty="0"/>
          </a:p>
        </p:txBody>
      </p:sp>
      <p:sp>
        <p:nvSpPr>
          <p:cNvPr id="7" name="Shape 5"/>
          <p:cNvSpPr/>
          <p:nvPr/>
        </p:nvSpPr>
        <p:spPr>
          <a:xfrm>
            <a:off x="685800" y="1554480"/>
            <a:ext cx="10789920" cy="13716"/>
          </a:xfrm>
          <a:prstGeom prst="rect">
            <a:avLst/>
          </a:prstGeom>
          <a:solidFill>
            <a:srgbClr val="D9D5CC"/>
          </a:solidFill>
          <a:ln w="12700">
            <a:solidFill>
              <a:srgbClr val="D9D5CC"/>
            </a:solidFill>
            <a:prstDash val="solid"/>
          </a:ln>
        </p:spPr>
        <p:txBody>
          <a:bodyPr/>
          <a:p/>
        </p:txBody>
      </p:sp>
      <p:sp>
        <p:nvSpPr>
          <p:cNvPr id="8" name="Shape 6"/>
          <p:cNvSpPr/>
          <p:nvPr/>
        </p:nvSpPr>
        <p:spPr>
          <a:xfrm>
            <a:off x="868680" y="1920240"/>
            <a:ext cx="10424160" cy="2148840"/>
          </a:xfrm>
          <a:prstGeom prst="roundRect">
            <a:avLst>
              <a:gd name="adj" fmla="val 3404"/>
            </a:avLst>
          </a:prstGeom>
          <a:solidFill>
            <a:srgbClr val="FFFFFF"/>
          </a:solidFill>
          <a:ln w="15875">
            <a:solidFill>
              <a:srgbClr val="D9D5CC"/>
            </a:solidFill>
            <a:prstDash val="solid"/>
          </a:ln>
        </p:spPr>
        <p:txBody>
          <a:bodyPr/>
          <a:p/>
        </p:txBody>
      </p:sp>
      <p:pic>
        <p:nvPicPr>
          <p:cNvPr id="9" name="Image 0" descr="/Users/johelpadilla/grok-safe/Presentaciones/eq_assets/ventana.png">    </p:cNvPr>
          <p:cNvPicPr>
            <a:picLocks noChangeAspect="1"/>
          </p:cNvPicPr>
          <p:nvPr/>
        </p:nvPicPr>
        <p:blipFill>
          <a:blip r:embed="rId1"/>
          <a:stretch>
            <a:fillRect/>
          </a:stretch>
        </p:blipFill>
        <p:spPr>
          <a:xfrm>
            <a:off x="2848476" y="2084832"/>
            <a:ext cx="6464567" cy="1819656"/>
          </a:xfrm>
          <a:prstGeom prst="rect">
            <a:avLst/>
          </a:prstGeom>
        </p:spPr>
      </p:pic>
      <p:sp>
        <p:nvSpPr>
          <p:cNvPr id="10" name="Text 7"/>
          <p:cNvSpPr/>
          <p:nvPr/>
        </p:nvSpPr>
        <p:spPr>
          <a:xfrm>
            <a:off x="685800" y="4251960"/>
            <a:ext cx="10789920" cy="1280160"/>
          </a:xfrm>
          <a:prstGeom prst="rect">
            <a:avLst/>
          </a:prstGeom>
          <a:noFill/>
          <a:ln/>
        </p:spPr>
        <p:txBody>
          <a:bodyPr wrap="square" lIns="0" tIns="0" rIns="0" bIns="0" rtlCol="0" anchor="t"/>
          <a:lstStyle/>
          <a:p>
            <a:pPr algn="l" indent="0" marL="0">
              <a:buNone/>
            </a:pPr>
            <a:r>
              <a:rPr lang="en-US" sz="1700" dirty="0">
                <a:solidFill>
                  <a:srgbClr val="1A1A1A"/>
                </a:solidFill>
                <a:latin typeface="Calibri" pitchFamily="34" charset="0"/>
                <a:ea typeface="Calibri" pitchFamily="34" charset="-122"/>
                <a:cs typeface="Calibri" pitchFamily="34" charset="-120"/>
              </a:rPr>
              <a:t>Todas las cantidades τₛ, Φ_ℓ y excess³ se estiman en ventanas. El paso entre ventanas define la malla cronológica sobre la que el RECD decide cuánto avanzar.</a:t>
            </a:r>
            <a:endParaRPr lang="en-US" sz="17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24</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2 · POR QUÉ RANGOS</a:t>
            </a:r>
            <a:endParaRPr lang="en-US" sz="1100" dirty="0"/>
          </a:p>
        </p:txBody>
      </p:sp>
      <p:sp>
        <p:nvSpPr>
          <p:cNvPr id="6" name="Text 4"/>
          <p:cNvSpPr/>
          <p:nvPr/>
        </p:nvSpPr>
        <p:spPr>
          <a:xfrm>
            <a:off x="685800" y="777240"/>
            <a:ext cx="10789920" cy="914400"/>
          </a:xfrm>
          <a:prstGeom prst="rect">
            <a:avLst/>
          </a:prstGeom>
          <a:noFill/>
          <a:ln/>
        </p:spPr>
        <p:txBody>
          <a:bodyPr wrap="square" lIns="0" tIns="0" rIns="0" bIns="0" rtlCol="0" anchor="t"/>
          <a:lstStyle/>
          <a:p>
            <a:pPr indent="0" marL="0">
              <a:buNone/>
            </a:pPr>
            <a:r>
              <a:rPr lang="en-US" sz="2800" dirty="0">
                <a:solidFill>
                  <a:srgbClr val="1A1A1A"/>
                </a:solidFill>
                <a:latin typeface="Georgia" pitchFamily="34" charset="0"/>
                <a:ea typeface="Georgia" pitchFamily="34" charset="-122"/>
                <a:cs typeface="Georgia" pitchFamily="34" charset="-120"/>
              </a:rPr>
              <a:t>Por qué rangos y no valores: tres argumentos</a:t>
            </a:r>
            <a:endParaRPr lang="en-US" sz="2800" dirty="0"/>
          </a:p>
        </p:txBody>
      </p:sp>
      <p:sp>
        <p:nvSpPr>
          <p:cNvPr id="7" name="Shape 5"/>
          <p:cNvSpPr/>
          <p:nvPr/>
        </p:nvSpPr>
        <p:spPr>
          <a:xfrm>
            <a:off x="685800" y="180136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2002536"/>
            <a:ext cx="10789920" cy="435254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Invarianza: f monótona creciente en cada canal no cambia los rangos ni los π.</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Comparabilidad: canales con unidades distintas (casos, precipitación, RR) se ponen en un lenguaje común.</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Robustez: un outlier altera rangos localmente; no distorsiona una escala global como hace la varianza.</a:t>
            </a:r>
            <a:endParaRPr lang="en-US" sz="17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25</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Puente conceptual · Paradigma Tau Sistémico</a:t>
            </a:r>
            <a:endParaRPr lang="en-US" sz="1000" dirty="0"/>
          </a:p>
        </p:txBody>
      </p:sp>
      <p:sp>
        <p:nvSpPr>
          <p:cNvPr id="5" name="Shape 3"/>
          <p:cNvSpPr/>
          <p:nvPr/>
        </p:nvSpPr>
        <p:spPr>
          <a:xfrm>
            <a:off x="978408" y="292608"/>
            <a:ext cx="2148840" cy="274320"/>
          </a:xfrm>
          <a:prstGeom prst="roundRect">
            <a:avLst>
              <a:gd name="adj" fmla="val 13333"/>
            </a:avLst>
          </a:prstGeom>
          <a:solidFill>
            <a:srgbClr val="7B2D26"/>
          </a:solidFill>
          <a:ln w="12700">
            <a:solidFill>
              <a:srgbClr val="7B2D26"/>
            </a:solidFill>
            <a:prstDash val="solid"/>
          </a:ln>
        </p:spPr>
        <p:txBody>
          <a:bodyPr/>
          <a:p/>
        </p:txBody>
      </p:sp>
      <p:sp>
        <p:nvSpPr>
          <p:cNvPr id="6" name="Text 4"/>
          <p:cNvSpPr/>
          <p:nvPr/>
        </p:nvSpPr>
        <p:spPr>
          <a:xfrm>
            <a:off x="978408" y="292608"/>
            <a:ext cx="214884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PUENTE CONCEPTUAL</a:t>
            </a:r>
            <a:endParaRPr lang="en-US" sz="1000" dirty="0"/>
          </a:p>
        </p:txBody>
      </p:sp>
      <p:sp>
        <p:nvSpPr>
          <p:cNvPr id="7" name="Shape 5"/>
          <p:cNvSpPr/>
          <p:nvPr/>
        </p:nvSpPr>
        <p:spPr>
          <a:xfrm>
            <a:off x="3227832" y="292608"/>
            <a:ext cx="1609344" cy="274320"/>
          </a:xfrm>
          <a:prstGeom prst="roundRect">
            <a:avLst>
              <a:gd name="adj" fmla="val 13333"/>
            </a:avLst>
          </a:prstGeom>
          <a:solidFill>
            <a:srgbClr val="EFEBE3"/>
          </a:solidFill>
          <a:ln w="12700">
            <a:solidFill>
              <a:srgbClr val="D9D5CC"/>
            </a:solidFill>
            <a:prstDash val="solid"/>
          </a:ln>
        </p:spPr>
      </p:sp>
      <p:sp>
        <p:nvSpPr>
          <p:cNvPr id="8" name="Text 6"/>
          <p:cNvSpPr/>
          <p:nvPr/>
        </p:nvSpPr>
        <p:spPr>
          <a:xfrm>
            <a:off x="3227832" y="292608"/>
            <a:ext cx="1609344" cy="274320"/>
          </a:xfrm>
          <a:prstGeom prst="rect">
            <a:avLst/>
          </a:prstGeom>
          <a:noFill/>
          <a:ln/>
        </p:spPr>
        <p:txBody>
          <a:bodyPr wrap="square" lIns="0" tIns="0" rIns="0" bIns="0" rtlCol="0" anchor="ctr"/>
          <a:lstStyle/>
          <a:p>
            <a:pPr algn="ctr" indent="0" marL="0">
              <a:buNone/>
            </a:pPr>
            <a:r>
              <a:rPr lang="en-US" sz="1000" b="1" dirty="0">
                <a:solidFill>
                  <a:srgbClr val="7B2D26"/>
                </a:solidFill>
                <a:latin typeface="Calibri" pitchFamily="34" charset="0"/>
                <a:ea typeface="Calibri" pitchFamily="34" charset="-122"/>
                <a:cs typeface="Calibri" pitchFamily="34" charset="-120"/>
              </a:rPr>
              <a:t>MAPA MENTAL</a:t>
            </a:r>
            <a:endParaRPr lang="en-US" sz="1000" dirty="0"/>
          </a:p>
        </p:txBody>
      </p:sp>
      <p:sp>
        <p:nvSpPr>
          <p:cNvPr id="9" name="Shape 7"/>
          <p:cNvSpPr/>
          <p:nvPr/>
        </p:nvSpPr>
        <p:spPr>
          <a:xfrm>
            <a:off x="0" y="0"/>
            <a:ext cx="91440" cy="6858000"/>
          </a:xfrm>
          <a:prstGeom prst="rect">
            <a:avLst/>
          </a:prstGeom>
          <a:solidFill>
            <a:srgbClr val="7B2D26"/>
          </a:solidFill>
          <a:ln w="12700">
            <a:solidFill>
              <a:srgbClr val="7B2D26"/>
            </a:solidFill>
            <a:prstDash val="solid"/>
          </a:ln>
        </p:spPr>
      </p:sp>
      <p:sp>
        <p:nvSpPr>
          <p:cNvPr id="10" name="Text 8"/>
          <p:cNvSpPr/>
          <p:nvPr/>
        </p:nvSpPr>
        <p:spPr>
          <a:xfrm>
            <a:off x="685800" y="658368"/>
            <a:ext cx="10789920" cy="365760"/>
          </a:xfrm>
          <a:prstGeom prst="rect">
            <a:avLst/>
          </a:prstGeom>
          <a:noFill/>
          <a:ln/>
        </p:spPr>
        <p:txBody>
          <a:bodyPr wrap="square" lIns="0" tIns="0" rIns="0" bIns="0" rtlCol="0" anchor="ctr"/>
          <a:lstStyle/>
          <a:p>
            <a:pPr indent="0" marL="0">
              <a:buNone/>
            </a:pPr>
            <a:r>
              <a:rPr lang="en-US" sz="2100" dirty="0">
                <a:solidFill>
                  <a:srgbClr val="1A1A1A"/>
                </a:solidFill>
                <a:latin typeface="Georgia" pitchFamily="34" charset="0"/>
                <a:ea typeface="Georgia" pitchFamily="34" charset="-122"/>
                <a:cs typeface="Georgia" pitchFamily="34" charset="-120"/>
              </a:rPr>
              <a:t>Mapa mental: del valor al podio</a:t>
            </a:r>
            <a:endParaRPr lang="en-US" sz="2100" dirty="0"/>
          </a:p>
        </p:txBody>
      </p:sp>
      <p:sp>
        <p:nvSpPr>
          <p:cNvPr id="11" name="Text 9"/>
          <p:cNvSpPr/>
          <p:nvPr/>
        </p:nvSpPr>
        <p:spPr>
          <a:xfrm>
            <a:off x="685800" y="1078992"/>
            <a:ext cx="10789920" cy="256032"/>
          </a:xfrm>
          <a:prstGeom prst="rect">
            <a:avLst/>
          </a:prstGeom>
          <a:noFill/>
          <a:ln/>
        </p:spPr>
        <p:txBody>
          <a:bodyPr wrap="square" lIns="0" tIns="0" rIns="0" bIns="0" rtlCol="0" anchor="ctr"/>
          <a:lstStyle/>
          <a:p>
            <a:pPr indent="0" marL="0">
              <a:buNone/>
            </a:pPr>
            <a:r>
              <a:rPr lang="en-US" sz="1300" i="1" dirty="0">
                <a:solidFill>
                  <a:srgbClr val="6B6B6B"/>
                </a:solidFill>
                <a:latin typeface="Calibri" pitchFamily="34" charset="0"/>
                <a:ea typeface="Calibri" pitchFamily="34" charset="-122"/>
                <a:cs typeface="Calibri" pitchFamily="34" charset="-120"/>
              </a:rPr>
              <a:t>Mapa mental · correspondencias (no es una definición formal)</a:t>
            </a:r>
            <a:endParaRPr lang="en-US" sz="1300" dirty="0"/>
          </a:p>
        </p:txBody>
      </p:sp>
      <p:sp>
        <p:nvSpPr>
          <p:cNvPr id="12" name="Shape 10"/>
          <p:cNvSpPr/>
          <p:nvPr/>
        </p:nvSpPr>
        <p:spPr>
          <a:xfrm>
            <a:off x="685800" y="1389888"/>
            <a:ext cx="10789920" cy="2606040"/>
          </a:xfrm>
          <a:prstGeom prst="roundRect">
            <a:avLst>
              <a:gd name="adj" fmla="val 2807"/>
            </a:avLst>
          </a:prstGeom>
          <a:solidFill>
            <a:srgbClr val="FFFFFF"/>
          </a:solidFill>
          <a:ln w="12700">
            <a:solidFill>
              <a:srgbClr val="D9D5CC"/>
            </a:solidFill>
            <a:prstDash val="solid"/>
          </a:ln>
        </p:spPr>
      </p:sp>
      <p:pic>
        <p:nvPicPr>
          <p:cNvPr id="13" name="Image 0" descr="/Users/johelpadilla/grok-safe/Presentaciones/digest_assets/podium.jpg">    </p:cNvPr>
          <p:cNvPicPr>
            <a:picLocks noChangeAspect="1"/>
          </p:cNvPicPr>
          <p:nvPr/>
        </p:nvPicPr>
        <p:blipFill>
          <a:blip r:embed="rId1"/>
          <a:stretch>
            <a:fillRect/>
          </a:stretch>
        </p:blipFill>
        <p:spPr>
          <a:xfrm>
            <a:off x="3926840" y="1481328"/>
            <a:ext cx="4307840" cy="2423160"/>
          </a:xfrm>
          <a:prstGeom prst="rect">
            <a:avLst/>
          </a:prstGeom>
        </p:spPr>
      </p:pic>
      <p:sp>
        <p:nvSpPr>
          <p:cNvPr id="14" name="Shape 11"/>
          <p:cNvSpPr/>
          <p:nvPr/>
        </p:nvSpPr>
        <p:spPr>
          <a:xfrm>
            <a:off x="685800" y="4123944"/>
            <a:ext cx="4531766" cy="489204"/>
          </a:xfrm>
          <a:prstGeom prst="roundRect">
            <a:avLst>
              <a:gd name="adj" fmla="val 11215"/>
            </a:avLst>
          </a:prstGeom>
          <a:solidFill>
            <a:srgbClr val="FFFFFF"/>
          </a:solidFill>
          <a:ln w="12700">
            <a:solidFill>
              <a:srgbClr val="D9D5CC"/>
            </a:solidFill>
            <a:prstDash val="solid"/>
          </a:ln>
        </p:spPr>
      </p:sp>
      <p:sp>
        <p:nvSpPr>
          <p:cNvPr id="15" name="Text 12"/>
          <p:cNvSpPr/>
          <p:nvPr/>
        </p:nvSpPr>
        <p:spPr>
          <a:xfrm>
            <a:off x="822960" y="4123944"/>
            <a:ext cx="4257446" cy="489204"/>
          </a:xfrm>
          <a:prstGeom prst="rect">
            <a:avLst/>
          </a:prstGeom>
          <a:noFill/>
          <a:ln/>
        </p:spPr>
        <p:txBody>
          <a:bodyPr wrap="square" lIns="0" tIns="0" rIns="0" bIns="0" rtlCol="0" anchor="ctr"/>
          <a:lstStyle/>
          <a:p>
            <a:pPr indent="0" marL="0">
              <a:buNone/>
            </a:pPr>
            <a:r>
              <a:rPr lang="en-US" sz="1200" dirty="0">
                <a:solidFill>
                  <a:srgbClr val="1A1A1A"/>
                </a:solidFill>
                <a:latin typeface="Calibri" pitchFamily="34" charset="0"/>
                <a:ea typeface="Calibri" pitchFamily="34" charset="-122"/>
                <a:cs typeface="Calibri" pitchFamily="34" charset="-120"/>
              </a:rPr>
              <a:t>Valor absoluto (magnitud)</a:t>
            </a:r>
            <a:endParaRPr lang="en-US" sz="1200" dirty="0"/>
          </a:p>
        </p:txBody>
      </p:sp>
      <p:sp>
        <p:nvSpPr>
          <p:cNvPr id="16" name="Text 13"/>
          <p:cNvSpPr/>
          <p:nvPr/>
        </p:nvSpPr>
        <p:spPr>
          <a:xfrm>
            <a:off x="5217566" y="4123944"/>
            <a:ext cx="863194" cy="489204"/>
          </a:xfrm>
          <a:prstGeom prst="rect">
            <a:avLst/>
          </a:prstGeom>
          <a:noFill/>
          <a:ln/>
        </p:spPr>
        <p:txBody>
          <a:bodyPr wrap="square" lIns="0" tIns="0" rIns="0" bIns="0" rtlCol="0" anchor="ctr"/>
          <a:lstStyle/>
          <a:p>
            <a:pPr algn="ctr" indent="0" marL="0">
              <a:buNone/>
            </a:pPr>
            <a:r>
              <a:rPr lang="en-US" sz="1800" dirty="0">
                <a:solidFill>
                  <a:srgbClr val="7B2D26"/>
                </a:solidFill>
                <a:latin typeface="Georgia" pitchFamily="34" charset="0"/>
                <a:ea typeface="Georgia" pitchFamily="34" charset="-122"/>
                <a:cs typeface="Georgia" pitchFamily="34" charset="-120"/>
              </a:rPr>
              <a:t>↔</a:t>
            </a:r>
            <a:endParaRPr lang="en-US" sz="1800" dirty="0"/>
          </a:p>
        </p:txBody>
      </p:sp>
      <p:sp>
        <p:nvSpPr>
          <p:cNvPr id="17" name="Shape 14"/>
          <p:cNvSpPr/>
          <p:nvPr/>
        </p:nvSpPr>
        <p:spPr>
          <a:xfrm>
            <a:off x="6080760" y="4123944"/>
            <a:ext cx="5394960" cy="489204"/>
          </a:xfrm>
          <a:prstGeom prst="roundRect">
            <a:avLst>
              <a:gd name="adj" fmla="val 11215"/>
            </a:avLst>
          </a:prstGeom>
          <a:solidFill>
            <a:srgbClr val="EFEBE3"/>
          </a:solidFill>
          <a:ln w="12700">
            <a:solidFill>
              <a:srgbClr val="D9D5CC"/>
            </a:solidFill>
            <a:prstDash val="solid"/>
          </a:ln>
        </p:spPr>
      </p:sp>
      <p:sp>
        <p:nvSpPr>
          <p:cNvPr id="18" name="Text 15"/>
          <p:cNvSpPr/>
          <p:nvPr/>
        </p:nvSpPr>
        <p:spPr>
          <a:xfrm>
            <a:off x="6217920" y="4123944"/>
            <a:ext cx="5120640" cy="489204"/>
          </a:xfrm>
          <a:prstGeom prst="rect">
            <a:avLst/>
          </a:prstGeom>
          <a:noFill/>
          <a:ln/>
        </p:spPr>
        <p:txBody>
          <a:bodyPr wrap="square" lIns="0" tIns="0" rIns="0" bIns="0" rtlCol="0" anchor="ctr"/>
          <a:lstStyle/>
          <a:p>
            <a:pPr indent="0" marL="0">
              <a:buNone/>
            </a:pPr>
            <a:r>
              <a:rPr lang="en-US" sz="1200" dirty="0">
                <a:solidFill>
                  <a:srgbClr val="1A1A1A"/>
                </a:solidFill>
                <a:latin typeface="Calibri" pitchFamily="34" charset="0"/>
                <a:ea typeface="Calibri" pitchFamily="34" charset="-122"/>
                <a:cs typeface="Calibri" pitchFamily="34" charset="-120"/>
              </a:rPr>
              <a:t>km/h o m/s — depende de la unidad</a:t>
            </a:r>
            <a:endParaRPr lang="en-US" sz="1200" dirty="0"/>
          </a:p>
        </p:txBody>
      </p:sp>
      <p:sp>
        <p:nvSpPr>
          <p:cNvPr id="19" name="Shape 16"/>
          <p:cNvSpPr/>
          <p:nvPr/>
        </p:nvSpPr>
        <p:spPr>
          <a:xfrm>
            <a:off x="685800" y="4704588"/>
            <a:ext cx="4531766" cy="489204"/>
          </a:xfrm>
          <a:prstGeom prst="roundRect">
            <a:avLst>
              <a:gd name="adj" fmla="val 11215"/>
            </a:avLst>
          </a:prstGeom>
          <a:solidFill>
            <a:srgbClr val="FFFFFF"/>
          </a:solidFill>
          <a:ln w="12700">
            <a:solidFill>
              <a:srgbClr val="D9D5CC"/>
            </a:solidFill>
            <a:prstDash val="solid"/>
          </a:ln>
        </p:spPr>
      </p:sp>
      <p:sp>
        <p:nvSpPr>
          <p:cNvPr id="20" name="Text 17"/>
          <p:cNvSpPr/>
          <p:nvPr/>
        </p:nvSpPr>
        <p:spPr>
          <a:xfrm>
            <a:off x="822960" y="4704588"/>
            <a:ext cx="4257446" cy="489204"/>
          </a:xfrm>
          <a:prstGeom prst="rect">
            <a:avLst/>
          </a:prstGeom>
          <a:noFill/>
          <a:ln/>
        </p:spPr>
        <p:txBody>
          <a:bodyPr wrap="square" lIns="0" tIns="0" rIns="0" bIns="0" rtlCol="0" anchor="ctr"/>
          <a:lstStyle/>
          <a:p>
            <a:pPr indent="0" marL="0">
              <a:buNone/>
            </a:pPr>
            <a:r>
              <a:rPr lang="en-US" sz="1200" dirty="0">
                <a:solidFill>
                  <a:srgbClr val="1A1A1A"/>
                </a:solidFill>
                <a:latin typeface="Calibri" pitchFamily="34" charset="0"/>
                <a:ea typeface="Calibri" pitchFamily="34" charset="-122"/>
                <a:cs typeface="Calibri" pitchFamily="34" charset="-120"/>
              </a:rPr>
              <a:t>Rango / orden</a:t>
            </a:r>
            <a:endParaRPr lang="en-US" sz="1200" dirty="0"/>
          </a:p>
        </p:txBody>
      </p:sp>
      <p:sp>
        <p:nvSpPr>
          <p:cNvPr id="21" name="Text 18"/>
          <p:cNvSpPr/>
          <p:nvPr/>
        </p:nvSpPr>
        <p:spPr>
          <a:xfrm>
            <a:off x="5217566" y="4704588"/>
            <a:ext cx="863194" cy="489204"/>
          </a:xfrm>
          <a:prstGeom prst="rect">
            <a:avLst/>
          </a:prstGeom>
          <a:noFill/>
          <a:ln/>
        </p:spPr>
        <p:txBody>
          <a:bodyPr wrap="square" lIns="0" tIns="0" rIns="0" bIns="0" rtlCol="0" anchor="ctr"/>
          <a:lstStyle/>
          <a:p>
            <a:pPr algn="ctr" indent="0" marL="0">
              <a:buNone/>
            </a:pPr>
            <a:r>
              <a:rPr lang="en-US" sz="1800" dirty="0">
                <a:solidFill>
                  <a:srgbClr val="7B2D26"/>
                </a:solidFill>
                <a:latin typeface="Georgia" pitchFamily="34" charset="0"/>
                <a:ea typeface="Georgia" pitchFamily="34" charset="-122"/>
                <a:cs typeface="Georgia" pitchFamily="34" charset="-120"/>
              </a:rPr>
              <a:t>↔</a:t>
            </a:r>
            <a:endParaRPr lang="en-US" sz="1800" dirty="0"/>
          </a:p>
        </p:txBody>
      </p:sp>
      <p:sp>
        <p:nvSpPr>
          <p:cNvPr id="22" name="Shape 19"/>
          <p:cNvSpPr/>
          <p:nvPr/>
        </p:nvSpPr>
        <p:spPr>
          <a:xfrm>
            <a:off x="6080760" y="4704588"/>
            <a:ext cx="5394960" cy="489204"/>
          </a:xfrm>
          <a:prstGeom prst="roundRect">
            <a:avLst>
              <a:gd name="adj" fmla="val 11215"/>
            </a:avLst>
          </a:prstGeom>
          <a:solidFill>
            <a:srgbClr val="EFEBE3"/>
          </a:solidFill>
          <a:ln w="12700">
            <a:solidFill>
              <a:srgbClr val="D9D5CC"/>
            </a:solidFill>
            <a:prstDash val="solid"/>
          </a:ln>
        </p:spPr>
      </p:sp>
      <p:sp>
        <p:nvSpPr>
          <p:cNvPr id="23" name="Text 20"/>
          <p:cNvSpPr/>
          <p:nvPr/>
        </p:nvSpPr>
        <p:spPr>
          <a:xfrm>
            <a:off x="6217920" y="4704588"/>
            <a:ext cx="5120640" cy="489204"/>
          </a:xfrm>
          <a:prstGeom prst="rect">
            <a:avLst/>
          </a:prstGeom>
          <a:noFill/>
          <a:ln/>
        </p:spPr>
        <p:txBody>
          <a:bodyPr wrap="square" lIns="0" tIns="0" rIns="0" bIns="0" rtlCol="0" anchor="ctr"/>
          <a:lstStyle/>
          <a:p>
            <a:pPr indent="0" marL="0">
              <a:buNone/>
            </a:pPr>
            <a:r>
              <a:rPr lang="en-US" sz="1200" dirty="0">
                <a:solidFill>
                  <a:srgbClr val="1A1A1A"/>
                </a:solidFill>
                <a:latin typeface="Calibri" pitchFamily="34" charset="0"/>
                <a:ea typeface="Calibri" pitchFamily="34" charset="-122"/>
                <a:cs typeface="Calibri" pitchFamily="34" charset="-120"/>
              </a:rPr>
              <a:t>Podio 1º–2º–3º — orden de meta</a:t>
            </a:r>
            <a:endParaRPr lang="en-US" sz="1200" dirty="0"/>
          </a:p>
        </p:txBody>
      </p:sp>
      <p:sp>
        <p:nvSpPr>
          <p:cNvPr id="24" name="Shape 21"/>
          <p:cNvSpPr/>
          <p:nvPr/>
        </p:nvSpPr>
        <p:spPr>
          <a:xfrm>
            <a:off x="685800" y="5285232"/>
            <a:ext cx="4531766" cy="489204"/>
          </a:xfrm>
          <a:prstGeom prst="roundRect">
            <a:avLst>
              <a:gd name="adj" fmla="val 11215"/>
            </a:avLst>
          </a:prstGeom>
          <a:solidFill>
            <a:srgbClr val="FFFFFF"/>
          </a:solidFill>
          <a:ln w="12700">
            <a:solidFill>
              <a:srgbClr val="D9D5CC"/>
            </a:solidFill>
            <a:prstDash val="solid"/>
          </a:ln>
        </p:spPr>
      </p:sp>
      <p:sp>
        <p:nvSpPr>
          <p:cNvPr id="25" name="Text 22"/>
          <p:cNvSpPr/>
          <p:nvPr/>
        </p:nvSpPr>
        <p:spPr>
          <a:xfrm>
            <a:off x="822960" y="5285232"/>
            <a:ext cx="4257446" cy="489204"/>
          </a:xfrm>
          <a:prstGeom prst="rect">
            <a:avLst/>
          </a:prstGeom>
          <a:noFill/>
          <a:ln/>
        </p:spPr>
        <p:txBody>
          <a:bodyPr wrap="square" lIns="0" tIns="0" rIns="0" bIns="0" rtlCol="0" anchor="ctr"/>
          <a:lstStyle/>
          <a:p>
            <a:pPr indent="0" marL="0">
              <a:buNone/>
            </a:pPr>
            <a:r>
              <a:rPr lang="en-US" sz="1200" dirty="0">
                <a:solidFill>
                  <a:srgbClr val="1A1A1A"/>
                </a:solidFill>
                <a:latin typeface="Calibri" pitchFamily="34" charset="0"/>
                <a:ea typeface="Calibri" pitchFamily="34" charset="-122"/>
                <a:cs typeface="Calibri" pitchFamily="34" charset="-120"/>
              </a:rPr>
              <a:t>Invarianza monótona</a:t>
            </a:r>
            <a:endParaRPr lang="en-US" sz="1200" dirty="0"/>
          </a:p>
        </p:txBody>
      </p:sp>
      <p:sp>
        <p:nvSpPr>
          <p:cNvPr id="26" name="Text 23"/>
          <p:cNvSpPr/>
          <p:nvPr/>
        </p:nvSpPr>
        <p:spPr>
          <a:xfrm>
            <a:off x="5217566" y="5285232"/>
            <a:ext cx="863194" cy="489204"/>
          </a:xfrm>
          <a:prstGeom prst="rect">
            <a:avLst/>
          </a:prstGeom>
          <a:noFill/>
          <a:ln/>
        </p:spPr>
        <p:txBody>
          <a:bodyPr wrap="square" lIns="0" tIns="0" rIns="0" bIns="0" rtlCol="0" anchor="ctr"/>
          <a:lstStyle/>
          <a:p>
            <a:pPr algn="ctr" indent="0" marL="0">
              <a:buNone/>
            </a:pPr>
            <a:r>
              <a:rPr lang="en-US" sz="1800" dirty="0">
                <a:solidFill>
                  <a:srgbClr val="7B2D26"/>
                </a:solidFill>
                <a:latin typeface="Georgia" pitchFamily="34" charset="0"/>
                <a:ea typeface="Georgia" pitchFamily="34" charset="-122"/>
                <a:cs typeface="Georgia" pitchFamily="34" charset="-120"/>
              </a:rPr>
              <a:t>↔</a:t>
            </a:r>
            <a:endParaRPr lang="en-US" sz="1800" dirty="0"/>
          </a:p>
        </p:txBody>
      </p:sp>
      <p:sp>
        <p:nvSpPr>
          <p:cNvPr id="27" name="Shape 24"/>
          <p:cNvSpPr/>
          <p:nvPr/>
        </p:nvSpPr>
        <p:spPr>
          <a:xfrm>
            <a:off x="6080760" y="5285232"/>
            <a:ext cx="5394960" cy="489204"/>
          </a:xfrm>
          <a:prstGeom prst="roundRect">
            <a:avLst>
              <a:gd name="adj" fmla="val 11215"/>
            </a:avLst>
          </a:prstGeom>
          <a:solidFill>
            <a:srgbClr val="EFEBE3"/>
          </a:solidFill>
          <a:ln w="12700">
            <a:solidFill>
              <a:srgbClr val="D9D5CC"/>
            </a:solidFill>
            <a:prstDash val="solid"/>
          </a:ln>
        </p:spPr>
      </p:sp>
      <p:sp>
        <p:nvSpPr>
          <p:cNvPr id="28" name="Text 25"/>
          <p:cNvSpPr/>
          <p:nvPr/>
        </p:nvSpPr>
        <p:spPr>
          <a:xfrm>
            <a:off x="6217920" y="5285232"/>
            <a:ext cx="5120640" cy="489204"/>
          </a:xfrm>
          <a:prstGeom prst="rect">
            <a:avLst/>
          </a:prstGeom>
          <a:noFill/>
          <a:ln/>
        </p:spPr>
        <p:txBody>
          <a:bodyPr wrap="square" lIns="0" tIns="0" rIns="0" bIns="0" rtlCol="0" anchor="ctr"/>
          <a:lstStyle/>
          <a:p>
            <a:pPr indent="0" marL="0">
              <a:buNone/>
            </a:pPr>
            <a:r>
              <a:rPr lang="en-US" sz="1200" dirty="0">
                <a:solidFill>
                  <a:srgbClr val="1A1A1A"/>
                </a:solidFill>
                <a:latin typeface="Calibri" pitchFamily="34" charset="0"/>
                <a:ea typeface="Calibri" pitchFamily="34" charset="-122"/>
                <a:cs typeface="Calibri" pitchFamily="34" charset="-120"/>
              </a:rPr>
              <a:t>°C → °F: no cambia quién tiene más fiebre</a:t>
            </a:r>
            <a:endParaRPr lang="en-US" sz="1200" dirty="0"/>
          </a:p>
        </p:txBody>
      </p:sp>
      <p:sp>
        <p:nvSpPr>
          <p:cNvPr id="29" name="Shape 26"/>
          <p:cNvSpPr/>
          <p:nvPr/>
        </p:nvSpPr>
        <p:spPr>
          <a:xfrm>
            <a:off x="685800" y="5865876"/>
            <a:ext cx="4531766" cy="489204"/>
          </a:xfrm>
          <a:prstGeom prst="roundRect">
            <a:avLst>
              <a:gd name="adj" fmla="val 11215"/>
            </a:avLst>
          </a:prstGeom>
          <a:solidFill>
            <a:srgbClr val="FFFFFF"/>
          </a:solidFill>
          <a:ln w="12700">
            <a:solidFill>
              <a:srgbClr val="D9D5CC"/>
            </a:solidFill>
            <a:prstDash val="solid"/>
          </a:ln>
        </p:spPr>
      </p:sp>
      <p:sp>
        <p:nvSpPr>
          <p:cNvPr id="30" name="Text 27"/>
          <p:cNvSpPr/>
          <p:nvPr/>
        </p:nvSpPr>
        <p:spPr>
          <a:xfrm>
            <a:off x="822960" y="5865876"/>
            <a:ext cx="4257446" cy="489204"/>
          </a:xfrm>
          <a:prstGeom prst="rect">
            <a:avLst/>
          </a:prstGeom>
          <a:noFill/>
          <a:ln/>
        </p:spPr>
        <p:txBody>
          <a:bodyPr wrap="square" lIns="0" tIns="0" rIns="0" bIns="0" rtlCol="0" anchor="ctr"/>
          <a:lstStyle/>
          <a:p>
            <a:pPr indent="0" marL="0">
              <a:buNone/>
            </a:pPr>
            <a:r>
              <a:rPr lang="en-US" sz="1200" dirty="0">
                <a:solidFill>
                  <a:srgbClr val="1A1A1A"/>
                </a:solidFill>
                <a:latin typeface="Calibri" pitchFamily="34" charset="0"/>
                <a:ea typeface="Calibri" pitchFamily="34" charset="-122"/>
                <a:cs typeface="Calibri" pitchFamily="34" charset="-120"/>
              </a:rPr>
              <a:t>Outlier en varianza</a:t>
            </a:r>
            <a:endParaRPr lang="en-US" sz="1200" dirty="0"/>
          </a:p>
        </p:txBody>
      </p:sp>
      <p:sp>
        <p:nvSpPr>
          <p:cNvPr id="31" name="Text 28"/>
          <p:cNvSpPr/>
          <p:nvPr/>
        </p:nvSpPr>
        <p:spPr>
          <a:xfrm>
            <a:off x="5217566" y="5865876"/>
            <a:ext cx="863194" cy="489204"/>
          </a:xfrm>
          <a:prstGeom prst="rect">
            <a:avLst/>
          </a:prstGeom>
          <a:noFill/>
          <a:ln/>
        </p:spPr>
        <p:txBody>
          <a:bodyPr wrap="square" lIns="0" tIns="0" rIns="0" bIns="0" rtlCol="0" anchor="ctr"/>
          <a:lstStyle/>
          <a:p>
            <a:pPr algn="ctr" indent="0" marL="0">
              <a:buNone/>
            </a:pPr>
            <a:r>
              <a:rPr lang="en-US" sz="1800" dirty="0">
                <a:solidFill>
                  <a:srgbClr val="7B2D26"/>
                </a:solidFill>
                <a:latin typeface="Georgia" pitchFamily="34" charset="0"/>
                <a:ea typeface="Georgia" pitchFamily="34" charset="-122"/>
                <a:cs typeface="Georgia" pitchFamily="34" charset="-120"/>
              </a:rPr>
              <a:t>↔</a:t>
            </a:r>
            <a:endParaRPr lang="en-US" sz="1800" dirty="0"/>
          </a:p>
        </p:txBody>
      </p:sp>
      <p:sp>
        <p:nvSpPr>
          <p:cNvPr id="32" name="Shape 29"/>
          <p:cNvSpPr/>
          <p:nvPr/>
        </p:nvSpPr>
        <p:spPr>
          <a:xfrm>
            <a:off x="6080760" y="5865876"/>
            <a:ext cx="5394960" cy="489204"/>
          </a:xfrm>
          <a:prstGeom prst="roundRect">
            <a:avLst>
              <a:gd name="adj" fmla="val 11215"/>
            </a:avLst>
          </a:prstGeom>
          <a:solidFill>
            <a:srgbClr val="EFEBE3"/>
          </a:solidFill>
          <a:ln w="12700">
            <a:solidFill>
              <a:srgbClr val="D9D5CC"/>
            </a:solidFill>
            <a:prstDash val="solid"/>
          </a:ln>
        </p:spPr>
      </p:sp>
      <p:sp>
        <p:nvSpPr>
          <p:cNvPr id="33" name="Text 30"/>
          <p:cNvSpPr/>
          <p:nvPr/>
        </p:nvSpPr>
        <p:spPr>
          <a:xfrm>
            <a:off x="6217920" y="5865876"/>
            <a:ext cx="5120640" cy="489204"/>
          </a:xfrm>
          <a:prstGeom prst="rect">
            <a:avLst/>
          </a:prstGeom>
          <a:noFill/>
          <a:ln/>
        </p:spPr>
        <p:txBody>
          <a:bodyPr wrap="square" lIns="0" tIns="0" rIns="0" bIns="0" rtlCol="0" anchor="ctr"/>
          <a:lstStyle/>
          <a:p>
            <a:pPr indent="0" marL="0">
              <a:buNone/>
            </a:pPr>
            <a:r>
              <a:rPr lang="en-US" sz="1200" dirty="0">
                <a:solidFill>
                  <a:srgbClr val="1A1A1A"/>
                </a:solidFill>
                <a:latin typeface="Calibri" pitchFamily="34" charset="0"/>
                <a:ea typeface="Calibri" pitchFamily="34" charset="-122"/>
                <a:cs typeface="Calibri" pitchFamily="34" charset="-120"/>
              </a:rPr>
              <a:t>Un 1000 tipográfico destroza la media; en ranking mueve un puesto</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26</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2 · INVARIANZA</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Propiedad de invarianza monótona</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algn="l" indent="0" marL="0">
              <a:buNone/>
            </a:pPr>
            <a:r>
              <a:rPr lang="en-US" sz="1800" dirty="0">
                <a:solidFill>
                  <a:srgbClr val="1A1A1A"/>
                </a:solidFill>
                <a:latin typeface="Calibri" pitchFamily="34" charset="0"/>
                <a:ea typeface="Calibri" pitchFamily="34" charset="-122"/>
                <a:cs typeface="Calibri" pitchFamily="34" charset="-120"/>
              </a:rPr>
              <a:t>Si Z⁽ⁱ⁾_t = f_i(X⁽ⁱ⁾_t) con cada f_i estrictamente creciente, entonces los patrones ordinales de Z coinciden con los de X, y por tanto τₛ, Φ₁–Φ₃ y el RECD construido solo con ordinales son idénticos.</a:t>
            </a:r>
            <a:endParaRPr lang="en-US" sz="1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27</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2 · INVARIANZA</a:t>
            </a:r>
            <a:endParaRPr lang="en-US" sz="1100" dirty="0"/>
          </a:p>
        </p:txBody>
      </p:sp>
      <p:sp>
        <p:nvSpPr>
          <p:cNvPr id="6" name="Text 4"/>
          <p:cNvSpPr/>
          <p:nvPr/>
        </p:nvSpPr>
        <p:spPr>
          <a:xfrm>
            <a:off x="685800" y="777240"/>
            <a:ext cx="10789920" cy="914400"/>
          </a:xfrm>
          <a:prstGeom prst="rect">
            <a:avLst/>
          </a:prstGeom>
          <a:noFill/>
          <a:ln/>
        </p:spPr>
        <p:txBody>
          <a:bodyPr wrap="square" lIns="0" tIns="0" rIns="0" bIns="0" rtlCol="0" anchor="t"/>
          <a:lstStyle/>
          <a:p>
            <a:pPr indent="0" marL="0">
              <a:buNone/>
            </a:pPr>
            <a:r>
              <a:rPr lang="en-US" sz="2800" dirty="0">
                <a:solidFill>
                  <a:srgbClr val="1A1A1A"/>
                </a:solidFill>
                <a:latin typeface="Georgia" pitchFamily="34" charset="0"/>
                <a:ea typeface="Georgia" pitchFamily="34" charset="-122"/>
                <a:cs typeface="Georgia" pitchFamily="34" charset="-120"/>
              </a:rPr>
              <a:t>Qué no se preserva (y por qué no importa aquí)</a:t>
            </a:r>
            <a:endParaRPr lang="en-US" sz="2800" dirty="0"/>
          </a:p>
        </p:txBody>
      </p:sp>
      <p:sp>
        <p:nvSpPr>
          <p:cNvPr id="7" name="Shape 5"/>
          <p:cNvSpPr/>
          <p:nvPr/>
        </p:nvSpPr>
        <p:spPr>
          <a:xfrm>
            <a:off x="685800" y="180136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2002536"/>
            <a:ext cx="10789920" cy="435254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Distancias euclídeas y covarianzas se pierden.</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Espectros de potencia de las series originales no se usan como input del reloj.</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El paradigma no pretende reconstruir la dinámica métrica completa.</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Su pretensión es más estrecha: medir reorganización relacional ordinal y acumular tiempo intrínseco.</a:t>
            </a:r>
            <a:endParaRPr lang="en-US" sz="17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28</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2 · RANGOS DE KENDALL</a:t>
            </a:r>
            <a:endParaRPr lang="en-US" sz="1100" dirty="0"/>
          </a:p>
        </p:txBody>
      </p:sp>
      <p:sp>
        <p:nvSpPr>
          <p:cNvPr id="6" name="Text 4"/>
          <p:cNvSpPr/>
          <p:nvPr/>
        </p:nvSpPr>
        <p:spPr>
          <a:xfrm>
            <a:off x="685800" y="777240"/>
            <a:ext cx="10789920" cy="914400"/>
          </a:xfrm>
          <a:prstGeom prst="rect">
            <a:avLst/>
          </a:prstGeom>
          <a:noFill/>
          <a:ln/>
        </p:spPr>
        <p:txBody>
          <a:bodyPr wrap="square" lIns="0" tIns="0" rIns="0" bIns="0" rtlCol="0" anchor="t"/>
          <a:lstStyle/>
          <a:p>
            <a:pPr indent="0" marL="0">
              <a:buNone/>
            </a:pPr>
            <a:r>
              <a:rPr lang="en-US" sz="2800" dirty="0">
                <a:solidFill>
                  <a:srgbClr val="1A1A1A"/>
                </a:solidFill>
                <a:latin typeface="Georgia" pitchFamily="34" charset="0"/>
                <a:ea typeface="Georgia" pitchFamily="34" charset="-122"/>
                <a:cs typeface="Georgia" pitchFamily="34" charset="-120"/>
              </a:rPr>
              <a:t>Rango global en ventana y concordancia de pares</a:t>
            </a:r>
            <a:endParaRPr lang="en-US" sz="2800" dirty="0"/>
          </a:p>
        </p:txBody>
      </p:sp>
      <p:sp>
        <p:nvSpPr>
          <p:cNvPr id="7" name="Shape 5"/>
          <p:cNvSpPr/>
          <p:nvPr/>
        </p:nvSpPr>
        <p:spPr>
          <a:xfrm>
            <a:off x="685800" y="180136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2002536"/>
            <a:ext cx="10789920" cy="4352544"/>
          </a:xfrm>
          <a:prstGeom prst="rect">
            <a:avLst/>
          </a:prstGeom>
          <a:noFill/>
          <a:ln/>
        </p:spPr>
        <p:txBody>
          <a:bodyPr wrap="square" lIns="0" tIns="0" rIns="0" bIns="0" rtlCol="0" anchor="t"/>
          <a:lstStyle/>
          <a:p>
            <a:pPr algn="l" indent="0" marL="0">
              <a:buNone/>
            </a:pPr>
            <a:r>
              <a:rPr lang="en-US" sz="1800" dirty="0">
                <a:solidFill>
                  <a:srgbClr val="1A1A1A"/>
                </a:solidFill>
                <a:latin typeface="Calibri" pitchFamily="34" charset="0"/>
                <a:ea typeface="Calibri" pitchFamily="34" charset="-122"/>
                <a:cs typeface="Calibri" pitchFamily="34" charset="-120"/>
              </a:rPr>
              <a:t>Además de patrones Bandt–Pompe, se usan rangos de la serie en la ventana completa para Kendall τ. Ambas capas son ordinales: una es simbólica local (π), la otra es ranking de ventana para τₛ.</a:t>
            </a:r>
            <a:endParaRPr lang="en-US" sz="1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29</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2 · CIERRE</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Resumen de la observabilidad ordinal</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Entrada: X(t) multivariante.</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Codificación: rangos de ventana + patrones π⁽ⁱ⁾_t.</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Salida observable: solo relaciones de orden y co-ocurrencias simbólicas.</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Siguiente paso: agregar esas relaciones en un escalar de coherencia — τₛ.</a:t>
            </a:r>
            <a:endParaRPr lang="en-US" sz="17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30</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3</a:t>
            </a:r>
            <a:endParaRPr lang="en-US" sz="1100" dirty="0"/>
          </a:p>
        </p:txBody>
      </p:sp>
      <p:sp>
        <p:nvSpPr>
          <p:cNvPr id="6" name="Text 4"/>
          <p:cNvSpPr/>
          <p:nvPr/>
        </p:nvSpPr>
        <p:spPr>
          <a:xfrm>
            <a:off x="685800" y="2194560"/>
            <a:ext cx="10789920" cy="914400"/>
          </a:xfrm>
          <a:prstGeom prst="rect">
            <a:avLst/>
          </a:prstGeom>
          <a:noFill/>
          <a:ln/>
        </p:spPr>
        <p:txBody>
          <a:bodyPr wrap="square" lIns="0" tIns="0" rIns="0" bIns="0" rtlCol="0" anchor="ctr"/>
          <a:lstStyle/>
          <a:p>
            <a:pPr indent="0" marL="0">
              <a:buNone/>
            </a:pPr>
            <a:r>
              <a:rPr lang="en-US" sz="4000" dirty="0">
                <a:solidFill>
                  <a:srgbClr val="1A1A1A"/>
                </a:solidFill>
                <a:latin typeface="Georgia" pitchFamily="34" charset="0"/>
                <a:ea typeface="Georgia" pitchFamily="34" charset="-122"/>
                <a:cs typeface="Georgia" pitchFamily="34" charset="-120"/>
              </a:rPr>
              <a:t>Systemic Tau (τₛ)</a:t>
            </a:r>
            <a:endParaRPr lang="en-US" sz="4000" dirty="0"/>
          </a:p>
        </p:txBody>
      </p:sp>
      <p:sp>
        <p:nvSpPr>
          <p:cNvPr id="7" name="Text 5"/>
          <p:cNvSpPr/>
          <p:nvPr/>
        </p:nvSpPr>
        <p:spPr>
          <a:xfrm>
            <a:off x="685800" y="3200400"/>
            <a:ext cx="10789920" cy="731520"/>
          </a:xfrm>
          <a:prstGeom prst="rect">
            <a:avLst/>
          </a:prstGeom>
          <a:noFill/>
          <a:ln/>
        </p:spPr>
        <p:txBody>
          <a:bodyPr wrap="square" lIns="0" tIns="0" rIns="0" bIns="0" rtlCol="0" anchor="ctr"/>
          <a:lstStyle/>
          <a:p>
            <a:pPr indent="0" marL="0">
              <a:buNone/>
            </a:pPr>
            <a:r>
              <a:rPr lang="en-US" sz="1800" i="1" dirty="0">
                <a:solidFill>
                  <a:srgbClr val="6B6B6B"/>
                </a:solidFill>
                <a:latin typeface="Calibri" pitchFamily="34" charset="0"/>
                <a:ea typeface="Calibri" pitchFamily="34" charset="-122"/>
                <a:cs typeface="Calibri" pitchFamily="34" charset="-120"/>
              </a:rPr>
              <a:t>Concordancia ordinal multivariante y bandas operativas</a:t>
            </a:r>
            <a:endParaRPr lang="en-US" sz="1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31</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3 · DEFINICIÓN</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Definición formal de Systemic Tau</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Shape 6"/>
          <p:cNvSpPr/>
          <p:nvPr/>
        </p:nvSpPr>
        <p:spPr>
          <a:xfrm>
            <a:off x="868680" y="1865376"/>
            <a:ext cx="10424160" cy="1554480"/>
          </a:xfrm>
          <a:prstGeom prst="roundRect">
            <a:avLst>
              <a:gd name="adj" fmla="val 4706"/>
            </a:avLst>
          </a:prstGeom>
          <a:solidFill>
            <a:srgbClr val="FFFFFF"/>
          </a:solidFill>
          <a:ln w="15875">
            <a:solidFill>
              <a:srgbClr val="D9D5CC"/>
            </a:solidFill>
            <a:prstDash val="solid"/>
          </a:ln>
        </p:spPr>
        <p:txBody>
          <a:bodyPr/>
          <a:p/>
        </p:txBody>
      </p:sp>
      <p:pic>
        <p:nvPicPr>
          <p:cNvPr id="9" name="Image 0" descr="/Users/johelpadilla/grok-safe/Presentaciones/eq_assets/tau_s.png">    </p:cNvPr>
          <p:cNvPicPr>
            <a:picLocks noChangeAspect="1"/>
          </p:cNvPicPr>
          <p:nvPr/>
        </p:nvPicPr>
        <p:blipFill>
          <a:blip r:embed="rId1"/>
          <a:stretch>
            <a:fillRect/>
          </a:stretch>
        </p:blipFill>
        <p:spPr>
          <a:xfrm>
            <a:off x="2987390" y="2029968"/>
            <a:ext cx="6186740" cy="1225296"/>
          </a:xfrm>
          <a:prstGeom prst="rect">
            <a:avLst/>
          </a:prstGeom>
        </p:spPr>
      </p:pic>
      <p:sp>
        <p:nvSpPr>
          <p:cNvPr id="10" name="Text 7"/>
          <p:cNvSpPr/>
          <p:nvPr/>
        </p:nvSpPr>
        <p:spPr>
          <a:xfrm>
            <a:off x="685800" y="3602736"/>
            <a:ext cx="10789920" cy="2752344"/>
          </a:xfrm>
          <a:prstGeom prst="rect">
            <a:avLst/>
          </a:prstGeom>
          <a:noFill/>
          <a:ln/>
        </p:spPr>
        <p:txBody>
          <a:bodyPr wrap="square" lIns="0" tIns="0" rIns="0" bIns="0" rtlCol="0" anchor="t"/>
          <a:lstStyle/>
          <a:p>
            <a:pPr algn="l" indent="0" marL="0">
              <a:buNone/>
            </a:pPr>
            <a:r>
              <a:rPr lang="en-US" sz="1600" dirty="0">
                <a:solidFill>
                  <a:srgbClr val="1A1A1A"/>
                </a:solidFill>
                <a:latin typeface="Calibri" pitchFamily="34" charset="0"/>
                <a:ea typeface="Calibri" pitchFamily="34" charset="-122"/>
                <a:cs typeface="Calibri" pitchFamily="34" charset="-120"/>
              </a:rPr>
              <a:t>N = d (número de variables). τ_K es el tau de Kendall entre los vectores de rangos de las series i y j en la ventana k. Resultado: τₛ(k) ∈ [−1, 1].</a:t>
            </a:r>
            <a:endParaRPr lang="en-US" sz="16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32</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3 · LECTURA</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Interpretación de τₛ → +1</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algn="l" indent="0" marL="0">
              <a:buNone/>
            </a:pPr>
            <a:r>
              <a:rPr lang="en-US" sz="1800" dirty="0">
                <a:solidFill>
                  <a:srgbClr val="1A1A1A"/>
                </a:solidFill>
                <a:latin typeface="Calibri" pitchFamily="34" charset="0"/>
                <a:ea typeface="Calibri" pitchFamily="34" charset="-122"/>
                <a:cs typeface="Calibri" pitchFamily="34" charset="-120"/>
              </a:rPr>
              <a:t>Valores próximos a +1 indican organización mutua de rangos muy ajustada: las variables tienden a ordenarse de forma concordante dentro de la ventana. Coherencia ordinal fuerte (sincronización de rangos).</a:t>
            </a:r>
            <a:endParaRPr lang="en-US" sz="1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33</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3 · LECTURA</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Interpretación de τₛ → −1</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algn="l" indent="0" marL="0">
              <a:buNone/>
            </a:pPr>
            <a:r>
              <a:rPr lang="en-US" sz="1800" dirty="0">
                <a:solidFill>
                  <a:srgbClr val="1A1A1A"/>
                </a:solidFill>
                <a:latin typeface="Calibri" pitchFamily="34" charset="0"/>
                <a:ea typeface="Calibri" pitchFamily="34" charset="-122"/>
                <a:cs typeface="Calibri" pitchFamily="34" charset="-120"/>
              </a:rPr>
              <a:t>Valores próximos a −1 indican anti-concordancia sistemática: cuando una variable ocupa rangos altos, otras tienden a ocupar rangos bajos de forma estable. Antisincronización ordinal fuerte.</a:t>
            </a:r>
            <a:endParaRPr lang="en-US" sz="1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34</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3 · LECTURA</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Interpretación de τₛ ≈ 0</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algn="l" indent="0" marL="0">
              <a:buNone/>
            </a:pPr>
            <a:r>
              <a:rPr lang="en-US" sz="1800" dirty="0">
                <a:solidFill>
                  <a:srgbClr val="1A1A1A"/>
                </a:solidFill>
                <a:latin typeface="Calibri" pitchFamily="34" charset="0"/>
                <a:ea typeface="Calibri" pitchFamily="34" charset="-122"/>
                <a:cs typeface="Calibri" pitchFamily="34" charset="-120"/>
              </a:rPr>
              <a:t>Valores cercanos a cero indican pérdida de organización de rangos a escala de pares: no hay concordancia ni anti-concordancia dominante. En el marco operativo, la banda |τₛ| &lt; 0.41 se trata como banda de caos / volatilidad ordinal elevada.</a:t>
            </a:r>
            <a:endParaRPr lang="en-US" sz="1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35</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3 · UMBRALES</a:t>
            </a:r>
            <a:endParaRPr lang="en-US" sz="1100" dirty="0"/>
          </a:p>
        </p:txBody>
      </p:sp>
      <p:sp>
        <p:nvSpPr>
          <p:cNvPr id="6" name="Text 4"/>
          <p:cNvSpPr/>
          <p:nvPr/>
        </p:nvSpPr>
        <p:spPr>
          <a:xfrm>
            <a:off x="685800" y="777240"/>
            <a:ext cx="10789920" cy="1051560"/>
          </a:xfrm>
          <a:prstGeom prst="rect">
            <a:avLst/>
          </a:prstGeom>
          <a:noFill/>
          <a:ln/>
        </p:spPr>
        <p:txBody>
          <a:bodyPr wrap="square" lIns="0" tIns="0" rIns="0" bIns="0" rtlCol="0" anchor="t"/>
          <a:lstStyle/>
          <a:p>
            <a:pPr indent="0" marL="0">
              <a:buNone/>
            </a:pPr>
            <a:r>
              <a:rPr lang="en-US" sz="2600" dirty="0">
                <a:solidFill>
                  <a:srgbClr val="1A1A1A"/>
                </a:solidFill>
                <a:latin typeface="Georgia" pitchFamily="34" charset="0"/>
                <a:ea typeface="Georgia" pitchFamily="34" charset="-122"/>
                <a:cs typeface="Georgia" pitchFamily="34" charset="-120"/>
              </a:rPr>
              <a:t>Bandas operativas motivadas por universalidad de Feigenbaum</a:t>
            </a:r>
            <a:endParaRPr lang="en-US" sz="2600" dirty="0"/>
          </a:p>
        </p:txBody>
      </p:sp>
      <p:sp>
        <p:nvSpPr>
          <p:cNvPr id="7" name="Shape 5"/>
          <p:cNvSpPr/>
          <p:nvPr/>
        </p:nvSpPr>
        <p:spPr>
          <a:xfrm>
            <a:off x="685800" y="193852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2139696"/>
            <a:ext cx="10789920" cy="421538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Banda de estabilidad (S):  τₛ ≥ τ_st := 0.50</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Banda de caos / volatilidad (C):  |τₛ| &lt; τ_ch := 0.41</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Banda de antisincronización (A):  τₛ ≤ −τ_ch = −0.41</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Los umbrales son operativos y preespecificados; no se reajustan por dataset objetivo.</a:t>
            </a:r>
            <a:endParaRPr lang="en-US" sz="17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36</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Puente conceptual · Paradigma Tau Sistémico</a:t>
            </a:r>
            <a:endParaRPr lang="en-US" sz="1000" dirty="0"/>
          </a:p>
        </p:txBody>
      </p:sp>
      <p:sp>
        <p:nvSpPr>
          <p:cNvPr id="5" name="Shape 3"/>
          <p:cNvSpPr/>
          <p:nvPr/>
        </p:nvSpPr>
        <p:spPr>
          <a:xfrm>
            <a:off x="978408" y="292608"/>
            <a:ext cx="2148840" cy="274320"/>
          </a:xfrm>
          <a:prstGeom prst="roundRect">
            <a:avLst>
              <a:gd name="adj" fmla="val 13333"/>
            </a:avLst>
          </a:prstGeom>
          <a:solidFill>
            <a:srgbClr val="7B2D26"/>
          </a:solidFill>
          <a:ln w="12700">
            <a:solidFill>
              <a:srgbClr val="7B2D26"/>
            </a:solidFill>
            <a:prstDash val="solid"/>
          </a:ln>
        </p:spPr>
        <p:txBody>
          <a:bodyPr/>
          <a:p/>
        </p:txBody>
      </p:sp>
      <p:sp>
        <p:nvSpPr>
          <p:cNvPr id="6" name="Text 4"/>
          <p:cNvSpPr/>
          <p:nvPr/>
        </p:nvSpPr>
        <p:spPr>
          <a:xfrm>
            <a:off x="978408" y="292608"/>
            <a:ext cx="214884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PUENTE CONCEPTUAL</a:t>
            </a:r>
            <a:endParaRPr lang="en-US" sz="1000" dirty="0"/>
          </a:p>
        </p:txBody>
      </p:sp>
      <p:sp>
        <p:nvSpPr>
          <p:cNvPr id="7" name="Shape 5"/>
          <p:cNvSpPr/>
          <p:nvPr/>
        </p:nvSpPr>
        <p:spPr>
          <a:xfrm>
            <a:off x="3227832" y="292608"/>
            <a:ext cx="1307592" cy="274320"/>
          </a:xfrm>
          <a:prstGeom prst="roundRect">
            <a:avLst>
              <a:gd name="adj" fmla="val 13333"/>
            </a:avLst>
          </a:prstGeom>
          <a:solidFill>
            <a:srgbClr val="EFEBE3"/>
          </a:solidFill>
          <a:ln w="12700">
            <a:solidFill>
              <a:srgbClr val="D9D5CC"/>
            </a:solidFill>
            <a:prstDash val="solid"/>
          </a:ln>
        </p:spPr>
      </p:sp>
      <p:sp>
        <p:nvSpPr>
          <p:cNvPr id="8" name="Text 6"/>
          <p:cNvSpPr/>
          <p:nvPr/>
        </p:nvSpPr>
        <p:spPr>
          <a:xfrm>
            <a:off x="3227832" y="292608"/>
            <a:ext cx="1307592" cy="274320"/>
          </a:xfrm>
          <a:prstGeom prst="rect">
            <a:avLst/>
          </a:prstGeom>
          <a:noFill/>
          <a:ln/>
        </p:spPr>
        <p:txBody>
          <a:bodyPr wrap="square" lIns="0" tIns="0" rIns="0" bIns="0" rtlCol="0" anchor="ctr"/>
          <a:lstStyle/>
          <a:p>
            <a:pPr algn="ctr" indent="0" marL="0">
              <a:buNone/>
            </a:pPr>
            <a:r>
              <a:rPr lang="en-US" sz="1000" b="1" dirty="0">
                <a:solidFill>
                  <a:srgbClr val="7B2D26"/>
                </a:solidFill>
                <a:latin typeface="Calibri" pitchFamily="34" charset="0"/>
                <a:ea typeface="Calibri" pitchFamily="34" charset="-122"/>
                <a:cs typeface="Calibri" pitchFamily="34" charset="-120"/>
              </a:rPr>
              <a:t>ANALOGÍA</a:t>
            </a:r>
            <a:endParaRPr lang="en-US" sz="1000" dirty="0"/>
          </a:p>
        </p:txBody>
      </p:sp>
      <p:sp>
        <p:nvSpPr>
          <p:cNvPr id="9" name="Shape 7"/>
          <p:cNvSpPr/>
          <p:nvPr/>
        </p:nvSpPr>
        <p:spPr>
          <a:xfrm>
            <a:off x="0" y="0"/>
            <a:ext cx="91440" cy="6858000"/>
          </a:xfrm>
          <a:prstGeom prst="rect">
            <a:avLst/>
          </a:prstGeom>
          <a:solidFill>
            <a:srgbClr val="7B2D26"/>
          </a:solidFill>
          <a:ln w="12700">
            <a:solidFill>
              <a:srgbClr val="7B2D26"/>
            </a:solidFill>
            <a:prstDash val="solid"/>
          </a:ln>
        </p:spPr>
      </p:sp>
      <p:sp>
        <p:nvSpPr>
          <p:cNvPr id="10" name="Text 8"/>
          <p:cNvSpPr/>
          <p:nvPr/>
        </p:nvSpPr>
        <p:spPr>
          <a:xfrm>
            <a:off x="685800" y="658368"/>
            <a:ext cx="10789920" cy="384048"/>
          </a:xfrm>
          <a:prstGeom prst="rect">
            <a:avLst/>
          </a:prstGeom>
          <a:noFill/>
          <a:ln/>
        </p:spPr>
        <p:txBody>
          <a:bodyPr wrap="square" lIns="0" tIns="0" rIns="0" bIns="0" rtlCol="0" anchor="ctr"/>
          <a:lstStyle/>
          <a:p>
            <a:pPr indent="0" marL="0">
              <a:buNone/>
            </a:pPr>
            <a:r>
              <a:rPr lang="en-US" sz="2100" dirty="0">
                <a:solidFill>
                  <a:srgbClr val="1A1A1A"/>
                </a:solidFill>
                <a:latin typeface="Georgia" pitchFamily="34" charset="0"/>
                <a:ea typeface="Georgia" pitchFamily="34" charset="-122"/>
                <a:cs typeface="Georgia" pitchFamily="34" charset="-120"/>
              </a:rPr>
              <a:t>τₛ como “clima del baile”, no como volumen</a:t>
            </a:r>
            <a:endParaRPr lang="en-US" sz="2100" dirty="0"/>
          </a:p>
        </p:txBody>
      </p:sp>
      <p:sp>
        <p:nvSpPr>
          <p:cNvPr id="11" name="Text 9"/>
          <p:cNvSpPr/>
          <p:nvPr/>
        </p:nvSpPr>
        <p:spPr>
          <a:xfrm>
            <a:off x="685800" y="1078992"/>
            <a:ext cx="10789920" cy="256032"/>
          </a:xfrm>
          <a:prstGeom prst="rect">
            <a:avLst/>
          </a:prstGeom>
          <a:noFill/>
          <a:ln/>
        </p:spPr>
        <p:txBody>
          <a:bodyPr wrap="square" lIns="0" tIns="0" rIns="0" bIns="0" rtlCol="0" anchor="ctr"/>
          <a:lstStyle/>
          <a:p>
            <a:pPr indent="0" marL="0">
              <a:buNone/>
            </a:pPr>
            <a:r>
              <a:rPr lang="en-US" sz="1300" i="1" dirty="0">
                <a:solidFill>
                  <a:srgbClr val="6B6B6B"/>
                </a:solidFill>
                <a:latin typeface="Calibri" pitchFamily="34" charset="0"/>
                <a:ea typeface="Calibri" pitchFamily="34" charset="-122"/>
                <a:cs typeface="Calibri" pitchFamily="34" charset="-120"/>
              </a:rPr>
              <a:t>Analogía pedagógica · no es una definición formal</a:t>
            </a:r>
            <a:endParaRPr lang="en-US" sz="1300" dirty="0"/>
          </a:p>
        </p:txBody>
      </p:sp>
      <p:sp>
        <p:nvSpPr>
          <p:cNvPr id="12" name="Shape 10"/>
          <p:cNvSpPr/>
          <p:nvPr/>
        </p:nvSpPr>
        <p:spPr>
          <a:xfrm>
            <a:off x="685800" y="1389888"/>
            <a:ext cx="5610758" cy="4992624"/>
          </a:xfrm>
          <a:prstGeom prst="roundRect">
            <a:avLst>
              <a:gd name="adj" fmla="val 1465"/>
            </a:avLst>
          </a:prstGeom>
          <a:solidFill>
            <a:srgbClr val="FFFFFF"/>
          </a:solidFill>
          <a:ln w="12700">
            <a:solidFill>
              <a:srgbClr val="D9D5CC"/>
            </a:solidFill>
            <a:prstDash val="solid"/>
          </a:ln>
        </p:spPr>
      </p:sp>
      <p:pic>
        <p:nvPicPr>
          <p:cNvPr id="13" name="Image 0" descr="/Users/johelpadilla/grok-safe/Presentaciones/digest_assets/dance.jpg">    </p:cNvPr>
          <p:cNvPicPr>
            <a:picLocks noChangeAspect="1"/>
          </p:cNvPicPr>
          <p:nvPr/>
        </p:nvPicPr>
        <p:blipFill>
          <a:blip r:embed="rId1"/>
          <a:stretch>
            <a:fillRect/>
          </a:stretch>
        </p:blipFill>
        <p:spPr>
          <a:xfrm>
            <a:off x="795528" y="2369896"/>
            <a:ext cx="5391302" cy="3032608"/>
          </a:xfrm>
          <a:prstGeom prst="rect">
            <a:avLst/>
          </a:prstGeom>
        </p:spPr>
      </p:pic>
      <p:sp>
        <p:nvSpPr>
          <p:cNvPr id="14" name="Shape 11"/>
          <p:cNvSpPr/>
          <p:nvPr/>
        </p:nvSpPr>
        <p:spPr>
          <a:xfrm>
            <a:off x="6552590" y="1389888"/>
            <a:ext cx="4923130" cy="2414016"/>
          </a:xfrm>
          <a:prstGeom prst="roundRect">
            <a:avLst>
              <a:gd name="adj" fmla="val 3030"/>
            </a:avLst>
          </a:prstGeom>
          <a:solidFill>
            <a:srgbClr val="EFEBE3"/>
          </a:solidFill>
          <a:ln w="12700">
            <a:solidFill>
              <a:srgbClr val="D9D5CC"/>
            </a:solidFill>
            <a:prstDash val="solid"/>
          </a:ln>
        </p:spPr>
      </p:sp>
      <p:sp>
        <p:nvSpPr>
          <p:cNvPr id="15" name="Text 12"/>
          <p:cNvSpPr/>
          <p:nvPr/>
        </p:nvSpPr>
        <p:spPr>
          <a:xfrm>
            <a:off x="6735470" y="1499616"/>
            <a:ext cx="4557370" cy="237744"/>
          </a:xfrm>
          <a:prstGeom prst="rect">
            <a:avLst/>
          </a:prstGeom>
          <a:noFill/>
          <a:ln/>
        </p:spPr>
        <p:txBody>
          <a:bodyPr wrap="square" lIns="0" tIns="0" rIns="0" bIns="0" rtlCol="0" anchor="ctr"/>
          <a:lstStyle/>
          <a:p>
            <a:pPr indent="0" marL="0">
              <a:buNone/>
            </a:pPr>
            <a:r>
              <a:rPr lang="en-US" sz="1100" b="1" spc="120" kern="0" dirty="0">
                <a:solidFill>
                  <a:srgbClr val="7B2D26"/>
                </a:solidFill>
                <a:latin typeface="Calibri" pitchFamily="34" charset="0"/>
                <a:ea typeface="Calibri" pitchFamily="34" charset="-122"/>
                <a:cs typeface="Calibri" pitchFamily="34" charset="-120"/>
              </a:rPr>
              <a:t>ANALOGÍA</a:t>
            </a:r>
            <a:endParaRPr lang="en-US" sz="1100" dirty="0"/>
          </a:p>
        </p:txBody>
      </p:sp>
      <p:sp>
        <p:nvSpPr>
          <p:cNvPr id="16" name="Text 13"/>
          <p:cNvSpPr/>
          <p:nvPr/>
        </p:nvSpPr>
        <p:spPr>
          <a:xfrm>
            <a:off x="6735470" y="1755648"/>
            <a:ext cx="4557370" cy="292608"/>
          </a:xfrm>
          <a:prstGeom prst="rect">
            <a:avLst/>
          </a:prstGeom>
          <a:noFill/>
          <a:ln/>
        </p:spPr>
        <p:txBody>
          <a:bodyPr wrap="square" lIns="0" tIns="0" rIns="0" bIns="0" rtlCol="0" anchor="ctr"/>
          <a:lstStyle/>
          <a:p>
            <a:pPr indent="0" marL="0">
              <a:buNone/>
            </a:pPr>
            <a:r>
              <a:rPr lang="en-US" sz="1600" dirty="0">
                <a:solidFill>
                  <a:srgbClr val="1A1A1A"/>
                </a:solidFill>
                <a:latin typeface="Georgia" pitchFamily="34" charset="0"/>
                <a:ea typeface="Georgia" pitchFamily="34" charset="-122"/>
                <a:cs typeface="Georgia" pitchFamily="34" charset="-120"/>
              </a:rPr>
              <a:t>La fiesta</a:t>
            </a:r>
            <a:endParaRPr lang="en-US" sz="1600" dirty="0"/>
          </a:p>
        </p:txBody>
      </p:sp>
      <p:sp>
        <p:nvSpPr>
          <p:cNvPr id="17" name="Text 14"/>
          <p:cNvSpPr/>
          <p:nvPr/>
        </p:nvSpPr>
        <p:spPr>
          <a:xfrm>
            <a:off x="6735470" y="2103120"/>
            <a:ext cx="4557370" cy="1545336"/>
          </a:xfrm>
          <a:prstGeom prst="rect">
            <a:avLst/>
          </a:prstGeom>
          <a:noFill/>
          <a:ln/>
        </p:spPr>
        <p:txBody>
          <a:bodyPr wrap="square" lIns="0" tIns="0" rIns="0" bIns="0" rtlCol="0" anchor="t"/>
          <a:lstStyle/>
          <a:p>
            <a:pPr indent="0" marL="0">
              <a:buNone/>
            </a:pPr>
            <a:r>
              <a:rPr lang="en-US" sz="1300" dirty="0">
                <a:solidFill>
                  <a:srgbClr val="1A1A1A"/>
                </a:solidFill>
                <a:latin typeface="Calibri" pitchFamily="34" charset="0"/>
                <a:ea typeface="Calibri" pitchFamily="34" charset="-122"/>
                <a:cs typeface="Calibri" pitchFamily="34" charset="-120"/>
              </a:rPr>
              <a:t>El volumen puede subir o bajar. Eso no dice si hay unísono, desfase o balancín entre parejas.</a:t>
            </a:r>
            <a:endParaRPr lang="en-US" sz="1300" dirty="0"/>
          </a:p>
        </p:txBody>
      </p:sp>
      <p:sp>
        <p:nvSpPr>
          <p:cNvPr id="18" name="Shape 15"/>
          <p:cNvSpPr/>
          <p:nvPr/>
        </p:nvSpPr>
        <p:spPr>
          <a:xfrm>
            <a:off x="6552590" y="3968496"/>
            <a:ext cx="4923130" cy="2414016"/>
          </a:xfrm>
          <a:prstGeom prst="roundRect">
            <a:avLst>
              <a:gd name="adj" fmla="val 3030"/>
            </a:avLst>
          </a:prstGeom>
          <a:solidFill>
            <a:srgbClr val="FFFFFF"/>
          </a:solidFill>
          <a:ln w="12700">
            <a:solidFill>
              <a:srgbClr val="D9D5CC"/>
            </a:solidFill>
            <a:prstDash val="solid"/>
          </a:ln>
        </p:spPr>
      </p:sp>
      <p:sp>
        <p:nvSpPr>
          <p:cNvPr id="19" name="Text 16"/>
          <p:cNvSpPr/>
          <p:nvPr/>
        </p:nvSpPr>
        <p:spPr>
          <a:xfrm>
            <a:off x="6735470" y="4078224"/>
            <a:ext cx="4557370" cy="237744"/>
          </a:xfrm>
          <a:prstGeom prst="rect">
            <a:avLst/>
          </a:prstGeom>
          <a:noFill/>
          <a:ln/>
        </p:spPr>
        <p:txBody>
          <a:bodyPr wrap="square" lIns="0" tIns="0" rIns="0" bIns="0" rtlCol="0" anchor="ctr"/>
          <a:lstStyle/>
          <a:p>
            <a:pPr indent="0" marL="0">
              <a:buNone/>
            </a:pPr>
            <a:r>
              <a:rPr lang="en-US" sz="1100" b="1" spc="120" kern="0" dirty="0">
                <a:solidFill>
                  <a:srgbClr val="7B2D26"/>
                </a:solidFill>
                <a:latin typeface="Calibri" pitchFamily="34" charset="0"/>
                <a:ea typeface="Calibri" pitchFamily="34" charset="-122"/>
                <a:cs typeface="Calibri" pitchFamily="34" charset="-120"/>
              </a:rPr>
              <a:t>EN EL PARADIGMA</a:t>
            </a:r>
            <a:endParaRPr lang="en-US" sz="1100" dirty="0"/>
          </a:p>
        </p:txBody>
      </p:sp>
      <p:sp>
        <p:nvSpPr>
          <p:cNvPr id="20" name="Text 17"/>
          <p:cNvSpPr/>
          <p:nvPr/>
        </p:nvSpPr>
        <p:spPr>
          <a:xfrm>
            <a:off x="6735470" y="4334256"/>
            <a:ext cx="4557370" cy="292608"/>
          </a:xfrm>
          <a:prstGeom prst="rect">
            <a:avLst/>
          </a:prstGeom>
          <a:noFill/>
          <a:ln/>
        </p:spPr>
        <p:txBody>
          <a:bodyPr wrap="square" lIns="0" tIns="0" rIns="0" bIns="0" rtlCol="0" anchor="ctr"/>
          <a:lstStyle/>
          <a:p>
            <a:pPr indent="0" marL="0">
              <a:buNone/>
            </a:pPr>
            <a:r>
              <a:rPr lang="en-US" sz="1600" dirty="0">
                <a:solidFill>
                  <a:srgbClr val="1A1A1A"/>
                </a:solidFill>
                <a:latin typeface="Georgia" pitchFamily="34" charset="0"/>
                <a:ea typeface="Georgia" pitchFamily="34" charset="-122"/>
                <a:cs typeface="Georgia" pitchFamily="34" charset="-120"/>
              </a:rPr>
              <a:t>Systemic Tau</a:t>
            </a:r>
            <a:endParaRPr lang="en-US" sz="1600" dirty="0"/>
          </a:p>
        </p:txBody>
      </p:sp>
      <p:sp>
        <p:nvSpPr>
          <p:cNvPr id="21" name="Text 18"/>
          <p:cNvSpPr/>
          <p:nvPr/>
        </p:nvSpPr>
        <p:spPr>
          <a:xfrm>
            <a:off x="6735470" y="4681728"/>
            <a:ext cx="4557370" cy="1545336"/>
          </a:xfrm>
          <a:prstGeom prst="rect">
            <a:avLst/>
          </a:prstGeom>
          <a:noFill/>
          <a:ln/>
        </p:spPr>
        <p:txBody>
          <a:bodyPr wrap="square" lIns="0" tIns="0" rIns="0" bIns="0" rtlCol="0" anchor="t"/>
          <a:lstStyle/>
          <a:p>
            <a:pPr indent="0" marL="0">
              <a:buNone/>
            </a:pPr>
            <a:r>
              <a:rPr lang="en-US" sz="1300" dirty="0">
                <a:solidFill>
                  <a:srgbClr val="1A1A1A"/>
                </a:solidFill>
                <a:latin typeface="Calibri" pitchFamily="34" charset="0"/>
                <a:ea typeface="Calibri" pitchFamily="34" charset="-122"/>
                <a:cs typeface="Calibri" pitchFamily="34" charset="-120"/>
              </a:rPr>
              <a:t>τₛ ∈ [−1,1]: acuerdo de rankings.</a:t>
            </a:r>
            <a:endParaRPr lang="en-US" sz="1300" dirty="0"/>
          </a:p>
          <a:p>
            <a:pPr indent="0" marL="0">
              <a:buNone/>
            </a:pPr>
            <a:r>
              <a:rPr lang="en-US" sz="1300" dirty="0">
                <a:solidFill>
                  <a:srgbClr val="1A1A1A"/>
                </a:solidFill>
                <a:latin typeface="Calibri" pitchFamily="34" charset="0"/>
                <a:ea typeface="Calibri" pitchFamily="34" charset="-122"/>
                <a:cs typeface="Calibri" pitchFamily="34" charset="-120"/>
              </a:rPr>
              <a:t>+1 unísono · 0 sin compás (C) · −1 balancín anti.</a:t>
            </a:r>
            <a:endParaRPr lang="en-US" sz="13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37</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3 · DIAGRAMA DE BANDAS</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Eje de τₛ y regiones operativas</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Shape 6"/>
          <p:cNvSpPr/>
          <p:nvPr/>
        </p:nvSpPr>
        <p:spPr>
          <a:xfrm>
            <a:off x="1097280" y="2926080"/>
            <a:ext cx="9966960" cy="640080"/>
          </a:xfrm>
          <a:prstGeom prst="roundRect">
            <a:avLst>
              <a:gd name="adj" fmla="val 7143"/>
            </a:avLst>
          </a:prstGeom>
          <a:solidFill>
            <a:srgbClr val="EFEBE3"/>
          </a:solidFill>
          <a:ln w="12700">
            <a:solidFill>
              <a:srgbClr val="D9D5CC"/>
            </a:solidFill>
            <a:prstDash val="solid"/>
          </a:ln>
        </p:spPr>
        <p:txBody>
          <a:bodyPr/>
          <a:p/>
        </p:txBody>
      </p:sp>
      <p:sp>
        <p:nvSpPr>
          <p:cNvPr id="9" name="Shape 7"/>
          <p:cNvSpPr/>
          <p:nvPr/>
        </p:nvSpPr>
        <p:spPr>
          <a:xfrm>
            <a:off x="1097280" y="2926080"/>
            <a:ext cx="1828800" cy="640080"/>
          </a:xfrm>
          <a:prstGeom prst="rect">
            <a:avLst/>
          </a:prstGeom>
          <a:solidFill>
            <a:srgbClr val="C4A8A5"/>
          </a:solidFill>
          <a:ln w="12700">
            <a:solidFill>
              <a:srgbClr val="C4A8A5"/>
            </a:solidFill>
            <a:prstDash val="solid"/>
          </a:ln>
        </p:spPr>
        <p:txBody>
          <a:bodyPr/>
          <a:p/>
        </p:txBody>
      </p:sp>
      <p:sp>
        <p:nvSpPr>
          <p:cNvPr id="10" name="Shape 8"/>
          <p:cNvSpPr/>
          <p:nvPr/>
        </p:nvSpPr>
        <p:spPr>
          <a:xfrm>
            <a:off x="4572000" y="2926080"/>
            <a:ext cx="3017520" cy="640080"/>
          </a:xfrm>
          <a:prstGeom prst="rect">
            <a:avLst/>
          </a:prstGeom>
          <a:solidFill>
            <a:srgbClr val="D4CFC4"/>
          </a:solidFill>
          <a:ln w="12700">
            <a:solidFill>
              <a:srgbClr val="D4CFC4"/>
            </a:solidFill>
            <a:prstDash val="solid"/>
          </a:ln>
        </p:spPr>
        <p:txBody>
          <a:bodyPr/>
          <a:p/>
        </p:txBody>
      </p:sp>
      <p:sp>
        <p:nvSpPr>
          <p:cNvPr id="11" name="Shape 9"/>
          <p:cNvSpPr/>
          <p:nvPr/>
        </p:nvSpPr>
        <p:spPr>
          <a:xfrm>
            <a:off x="9235440" y="2926080"/>
            <a:ext cx="1828800" cy="640080"/>
          </a:xfrm>
          <a:prstGeom prst="rect">
            <a:avLst/>
          </a:prstGeom>
          <a:solidFill>
            <a:srgbClr val="A8B5A0"/>
          </a:solidFill>
          <a:ln w="12700">
            <a:solidFill>
              <a:srgbClr val="A8B5A0"/>
            </a:solidFill>
            <a:prstDash val="solid"/>
          </a:ln>
        </p:spPr>
        <p:txBody>
          <a:bodyPr/>
          <a:p/>
        </p:txBody>
      </p:sp>
      <p:sp>
        <p:nvSpPr>
          <p:cNvPr id="12" name="Text 10"/>
          <p:cNvSpPr/>
          <p:nvPr/>
        </p:nvSpPr>
        <p:spPr>
          <a:xfrm>
            <a:off x="1097280" y="3703320"/>
            <a:ext cx="548640" cy="274320"/>
          </a:xfrm>
          <a:prstGeom prst="rect">
            <a:avLst/>
          </a:prstGeom>
          <a:noFill/>
          <a:ln/>
        </p:spPr>
        <p:txBody>
          <a:bodyPr wrap="square" lIns="0" tIns="0" rIns="0" bIns="0" rtlCol="0" anchor="ctr"/>
          <a:lstStyle/>
          <a:p>
            <a:pPr indent="0" marL="0">
              <a:buNone/>
            </a:pPr>
            <a:r>
              <a:rPr lang="en-US" sz="1400" dirty="0">
                <a:solidFill>
                  <a:srgbClr val="6B6B6B"/>
                </a:solidFill>
                <a:latin typeface="Calibri" pitchFamily="34" charset="0"/>
                <a:ea typeface="Calibri" pitchFamily="34" charset="-122"/>
                <a:cs typeface="Calibri" pitchFamily="34" charset="-120"/>
              </a:rPr>
              <a:t>−1</a:t>
            </a:r>
            <a:endParaRPr lang="en-US" sz="1400" dirty="0"/>
          </a:p>
        </p:txBody>
      </p:sp>
      <p:sp>
        <p:nvSpPr>
          <p:cNvPr id="13" name="Text 11"/>
          <p:cNvSpPr/>
          <p:nvPr/>
        </p:nvSpPr>
        <p:spPr>
          <a:xfrm>
            <a:off x="5852160" y="3703320"/>
            <a:ext cx="457200" cy="274320"/>
          </a:xfrm>
          <a:prstGeom prst="rect">
            <a:avLst/>
          </a:prstGeom>
          <a:noFill/>
          <a:ln/>
        </p:spPr>
        <p:txBody>
          <a:bodyPr wrap="square" lIns="0" tIns="0" rIns="0" bIns="0" rtlCol="0" anchor="ctr"/>
          <a:lstStyle/>
          <a:p>
            <a:pPr algn="ctr" indent="0" marL="0">
              <a:buNone/>
            </a:pPr>
            <a:r>
              <a:rPr lang="en-US" sz="1400" dirty="0">
                <a:solidFill>
                  <a:srgbClr val="6B6B6B"/>
                </a:solidFill>
                <a:latin typeface="Calibri" pitchFamily="34" charset="0"/>
                <a:ea typeface="Calibri" pitchFamily="34" charset="-122"/>
                <a:cs typeface="Calibri" pitchFamily="34" charset="-120"/>
              </a:rPr>
              <a:t>0</a:t>
            </a:r>
            <a:endParaRPr lang="en-US" sz="1400" dirty="0"/>
          </a:p>
        </p:txBody>
      </p:sp>
      <p:sp>
        <p:nvSpPr>
          <p:cNvPr id="14" name="Text 12"/>
          <p:cNvSpPr/>
          <p:nvPr/>
        </p:nvSpPr>
        <p:spPr>
          <a:xfrm>
            <a:off x="10332720" y="3703320"/>
            <a:ext cx="640080" cy="274320"/>
          </a:xfrm>
          <a:prstGeom prst="rect">
            <a:avLst/>
          </a:prstGeom>
          <a:noFill/>
          <a:ln/>
        </p:spPr>
        <p:txBody>
          <a:bodyPr wrap="square" lIns="0" tIns="0" rIns="0" bIns="0" rtlCol="0" anchor="ctr"/>
          <a:lstStyle/>
          <a:p>
            <a:pPr algn="r" indent="0" marL="0">
              <a:buNone/>
            </a:pPr>
            <a:r>
              <a:rPr lang="en-US" sz="1400" dirty="0">
                <a:solidFill>
                  <a:srgbClr val="6B6B6B"/>
                </a:solidFill>
                <a:latin typeface="Calibri" pitchFamily="34" charset="0"/>
                <a:ea typeface="Calibri" pitchFamily="34" charset="-122"/>
                <a:cs typeface="Calibri" pitchFamily="34" charset="-120"/>
              </a:rPr>
              <a:t>+1</a:t>
            </a:r>
            <a:endParaRPr lang="en-US" sz="1400" dirty="0"/>
          </a:p>
        </p:txBody>
      </p:sp>
      <p:sp>
        <p:nvSpPr>
          <p:cNvPr id="15" name="Text 13"/>
          <p:cNvSpPr/>
          <p:nvPr/>
        </p:nvSpPr>
        <p:spPr>
          <a:xfrm>
            <a:off x="1097280" y="2286000"/>
            <a:ext cx="2286000" cy="365760"/>
          </a:xfrm>
          <a:prstGeom prst="rect">
            <a:avLst/>
          </a:prstGeom>
          <a:noFill/>
          <a:ln/>
        </p:spPr>
        <p:txBody>
          <a:bodyPr wrap="square" lIns="0" tIns="0" rIns="0" bIns="0" rtlCol="0" anchor="ctr"/>
          <a:lstStyle/>
          <a:p>
            <a:pPr indent="0" marL="0">
              <a:buNone/>
            </a:pPr>
            <a:r>
              <a:rPr lang="en-US" sz="1400" dirty="0">
                <a:solidFill>
                  <a:srgbClr val="7B2D26"/>
                </a:solidFill>
                <a:latin typeface="Calibri" pitchFamily="34" charset="0"/>
                <a:ea typeface="Calibri" pitchFamily="34" charset="-122"/>
                <a:cs typeface="Calibri" pitchFamily="34" charset="-120"/>
              </a:rPr>
              <a:t>A: τₛ ≤ −0.41</a:t>
            </a:r>
            <a:endParaRPr lang="en-US" sz="1400" dirty="0"/>
          </a:p>
        </p:txBody>
      </p:sp>
      <p:sp>
        <p:nvSpPr>
          <p:cNvPr id="16" name="Text 14"/>
          <p:cNvSpPr/>
          <p:nvPr/>
        </p:nvSpPr>
        <p:spPr>
          <a:xfrm>
            <a:off x="4846320" y="2286000"/>
            <a:ext cx="2560320" cy="365760"/>
          </a:xfrm>
          <a:prstGeom prst="rect">
            <a:avLst/>
          </a:prstGeom>
          <a:noFill/>
          <a:ln/>
        </p:spPr>
        <p:txBody>
          <a:bodyPr wrap="square" lIns="0" tIns="0" rIns="0" bIns="0" rtlCol="0" anchor="ctr"/>
          <a:lstStyle/>
          <a:p>
            <a:pPr indent="0" marL="0">
              <a:buNone/>
            </a:pPr>
            <a:r>
              <a:rPr lang="en-US" sz="1400" dirty="0">
                <a:solidFill>
                  <a:srgbClr val="6B6B6B"/>
                </a:solidFill>
                <a:latin typeface="Calibri" pitchFamily="34" charset="0"/>
                <a:ea typeface="Calibri" pitchFamily="34" charset="-122"/>
                <a:cs typeface="Calibri" pitchFamily="34" charset="-120"/>
              </a:rPr>
              <a:t>C: |τₛ| &lt; 0.41</a:t>
            </a:r>
            <a:endParaRPr lang="en-US" sz="1400" dirty="0"/>
          </a:p>
        </p:txBody>
      </p:sp>
      <p:sp>
        <p:nvSpPr>
          <p:cNvPr id="17" name="Text 15"/>
          <p:cNvSpPr/>
          <p:nvPr/>
        </p:nvSpPr>
        <p:spPr>
          <a:xfrm>
            <a:off x="8961120" y="2286000"/>
            <a:ext cx="2286000" cy="365760"/>
          </a:xfrm>
          <a:prstGeom prst="rect">
            <a:avLst/>
          </a:prstGeom>
          <a:noFill/>
          <a:ln/>
        </p:spPr>
        <p:txBody>
          <a:bodyPr wrap="square" lIns="0" tIns="0" rIns="0" bIns="0" rtlCol="0" anchor="ctr"/>
          <a:lstStyle/>
          <a:p>
            <a:pPr indent="0" marL="0">
              <a:buNone/>
            </a:pPr>
            <a:r>
              <a:rPr lang="en-US" sz="1400" dirty="0">
                <a:solidFill>
                  <a:srgbClr val="3D5A3A"/>
                </a:solidFill>
                <a:latin typeface="Calibri" pitchFamily="34" charset="0"/>
                <a:ea typeface="Calibri" pitchFamily="34" charset="-122"/>
                <a:cs typeface="Calibri" pitchFamily="34" charset="-120"/>
              </a:rPr>
              <a:t>S: τₛ ≥ 0.50</a:t>
            </a:r>
            <a:endParaRPr lang="en-US" sz="1400" dirty="0"/>
          </a:p>
        </p:txBody>
      </p:sp>
      <p:sp>
        <p:nvSpPr>
          <p:cNvPr id="18" name="Text 16"/>
          <p:cNvSpPr/>
          <p:nvPr/>
        </p:nvSpPr>
        <p:spPr>
          <a:xfrm>
            <a:off x="685800" y="4297680"/>
            <a:ext cx="10789920" cy="457200"/>
          </a:xfrm>
          <a:prstGeom prst="rect">
            <a:avLst/>
          </a:prstGeom>
          <a:noFill/>
          <a:ln/>
        </p:spPr>
        <p:txBody>
          <a:bodyPr wrap="square" lIns="0" tIns="0" rIns="0" bIns="0" rtlCol="0" anchor="ctr"/>
          <a:lstStyle/>
          <a:p>
            <a:pPr indent="0" marL="0">
              <a:buNone/>
            </a:pPr>
            <a:r>
              <a:rPr lang="en-US" sz="1500" i="1" dirty="0">
                <a:solidFill>
                  <a:srgbClr val="6B6B6B"/>
                </a:solidFill>
                <a:latin typeface="Calibri" pitchFamily="34" charset="0"/>
                <a:ea typeface="Calibri" pitchFamily="34" charset="-122"/>
                <a:cs typeface="Calibri" pitchFamily="34" charset="-120"/>
              </a:rPr>
              <a:t>Los umbrales τ_ch = 0.41 y τ_st = 0.50 se mantienen fijos en pipelines.</a:t>
            </a:r>
            <a:endParaRPr lang="en-US" sz="15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38</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3 · CONTRASTE DIRIGIDO</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Reorganización dirigida: Δτₛ</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Shape 6"/>
          <p:cNvSpPr/>
          <p:nvPr/>
        </p:nvSpPr>
        <p:spPr>
          <a:xfrm>
            <a:off x="868680" y="1865376"/>
            <a:ext cx="10424160" cy="1691640"/>
          </a:xfrm>
          <a:prstGeom prst="roundRect">
            <a:avLst>
              <a:gd name="adj" fmla="val 4324"/>
            </a:avLst>
          </a:prstGeom>
          <a:solidFill>
            <a:srgbClr val="FFFFFF"/>
          </a:solidFill>
          <a:ln w="15875">
            <a:solidFill>
              <a:srgbClr val="D9D5CC"/>
            </a:solidFill>
            <a:prstDash val="solid"/>
          </a:ln>
        </p:spPr>
        <p:txBody>
          <a:bodyPr/>
          <a:p/>
        </p:txBody>
      </p:sp>
      <p:pic>
        <p:nvPicPr>
          <p:cNvPr id="9" name="Image 0" descr="/Users/johelpadilla/grok-safe/Presentaciones/eq_assets/delta_tau.png">    </p:cNvPr>
          <p:cNvPicPr>
            <a:picLocks noChangeAspect="1"/>
          </p:cNvPicPr>
          <p:nvPr/>
        </p:nvPicPr>
        <p:blipFill>
          <a:blip r:embed="rId1"/>
          <a:stretch>
            <a:fillRect/>
          </a:stretch>
        </p:blipFill>
        <p:spPr>
          <a:xfrm>
            <a:off x="2129638" y="2029968"/>
            <a:ext cx="7902245" cy="1362456"/>
          </a:xfrm>
          <a:prstGeom prst="rect">
            <a:avLst/>
          </a:prstGeom>
        </p:spPr>
      </p:pic>
      <p:sp>
        <p:nvSpPr>
          <p:cNvPr id="10" name="Text 7"/>
          <p:cNvSpPr/>
          <p:nvPr/>
        </p:nvSpPr>
        <p:spPr>
          <a:xfrm>
            <a:off x="685800" y="3739896"/>
            <a:ext cx="10789920" cy="2615184"/>
          </a:xfrm>
          <a:prstGeom prst="rect">
            <a:avLst/>
          </a:prstGeom>
          <a:noFill/>
          <a:ln/>
        </p:spPr>
        <p:txBody>
          <a:bodyPr wrap="square" lIns="0" tIns="0" rIns="0" bIns="0" rtlCol="0" anchor="t"/>
          <a:lstStyle/>
          <a:p>
            <a:pPr algn="l" indent="0" marL="0">
              <a:buNone/>
            </a:pPr>
            <a:r>
              <a:rPr lang="en-US" sz="1600" dirty="0">
                <a:solidFill>
                  <a:srgbClr val="1A1A1A"/>
                </a:solidFill>
                <a:latin typeface="Calibri" pitchFamily="34" charset="0"/>
                <a:ea typeface="Calibri" pitchFamily="34" charset="-122"/>
                <a:cs typeface="Calibri" pitchFamily="34" charset="-120"/>
              </a:rPr>
              <a:t>B = ventana basal, A = ventana de aproximación. Δτₛ &gt; 0: tensado de organización de rangos. Δτₛ &lt; 0: aflojamiento o inversión. Δτₛ ≈ 0: sin reorganización relacional neta detectable.</a:t>
            </a:r>
            <a:endParaRPr lang="en-US" sz="16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39</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3 · PROPIEDADES</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Propiedades matemáticas de τₛ (I)</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Rango acotado: τₛ ∈ [−1, 1] por construcción (promedio de Kendall).</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Invarianza monótona por canal (hereda de rangos).</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Simetría de pares: depende de asociaciones i–j, no de una variable privilegiada.</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No es una entropía: puede ser alta en estructura ( |τₛ| alto) con o sin complejidad univariante.</a:t>
            </a:r>
            <a:endParaRPr lang="en-US" sz="17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40</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3 · PROPIEDADES</a:t>
            </a:r>
            <a:endParaRPr lang="en-US" sz="1100" dirty="0"/>
          </a:p>
        </p:txBody>
      </p:sp>
      <p:sp>
        <p:nvSpPr>
          <p:cNvPr id="6" name="Text 4"/>
          <p:cNvSpPr/>
          <p:nvPr/>
        </p:nvSpPr>
        <p:spPr>
          <a:xfrm>
            <a:off x="685800" y="777240"/>
            <a:ext cx="10789920" cy="914400"/>
          </a:xfrm>
          <a:prstGeom prst="rect">
            <a:avLst/>
          </a:prstGeom>
          <a:noFill/>
          <a:ln/>
        </p:spPr>
        <p:txBody>
          <a:bodyPr wrap="square" lIns="0" tIns="0" rIns="0" bIns="0" rtlCol="0" anchor="t"/>
          <a:lstStyle/>
          <a:p>
            <a:pPr indent="0" marL="0">
              <a:buNone/>
            </a:pPr>
            <a:r>
              <a:rPr lang="en-US" sz="2800" dirty="0">
                <a:solidFill>
                  <a:srgbClr val="1A1A1A"/>
                </a:solidFill>
                <a:latin typeface="Georgia" pitchFamily="34" charset="0"/>
                <a:ea typeface="Georgia" pitchFamily="34" charset="-122"/>
                <a:cs typeface="Georgia" pitchFamily="34" charset="-120"/>
              </a:rPr>
              <a:t>Propiedades matemáticas de τₛ (II): robustez</a:t>
            </a:r>
            <a:endParaRPr lang="en-US" sz="2800" dirty="0"/>
          </a:p>
        </p:txBody>
      </p:sp>
      <p:sp>
        <p:nvSpPr>
          <p:cNvPr id="7" name="Shape 5"/>
          <p:cNvSpPr/>
          <p:nvPr/>
        </p:nvSpPr>
        <p:spPr>
          <a:xfrm>
            <a:off x="685800" y="180136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2002536"/>
            <a:ext cx="10789920" cy="435254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Outliers afectan rangos localmente; el efecto en Kendall es acotado respecto a un spike de varianza.</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Escala: cada canal se rankea dentro de la ventana; no hace falta estandarizar unidades.</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Series cortas: estimable en W modestos; la varianza del estimador crece al bajar W, pero el objeto sigue definido.</a:t>
            </a:r>
            <a:endParaRPr lang="en-US" sz="17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41</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3 · SINCRONIZACIÓN</a:t>
            </a:r>
            <a:endParaRPr lang="en-US" sz="1100" dirty="0"/>
          </a:p>
        </p:txBody>
      </p:sp>
      <p:sp>
        <p:nvSpPr>
          <p:cNvPr id="6" name="Text 4"/>
          <p:cNvSpPr/>
          <p:nvPr/>
        </p:nvSpPr>
        <p:spPr>
          <a:xfrm>
            <a:off x="685800" y="777240"/>
            <a:ext cx="10789920" cy="914400"/>
          </a:xfrm>
          <a:prstGeom prst="rect">
            <a:avLst/>
          </a:prstGeom>
          <a:noFill/>
          <a:ln/>
        </p:spPr>
        <p:txBody>
          <a:bodyPr wrap="square" lIns="0" tIns="0" rIns="0" bIns="0" rtlCol="0" anchor="t"/>
          <a:lstStyle/>
          <a:p>
            <a:pPr indent="0" marL="0">
              <a:buNone/>
            </a:pPr>
            <a:r>
              <a:rPr lang="en-US" sz="2800" dirty="0">
                <a:solidFill>
                  <a:srgbClr val="1A1A1A"/>
                </a:solidFill>
                <a:latin typeface="Georgia" pitchFamily="34" charset="0"/>
                <a:ea typeface="Georgia" pitchFamily="34" charset="-122"/>
                <a:cs typeface="Georgia" pitchFamily="34" charset="-120"/>
              </a:rPr>
              <a:t>Relación con sincronización y antisincronización</a:t>
            </a:r>
            <a:endParaRPr lang="en-US" sz="2800" dirty="0"/>
          </a:p>
        </p:txBody>
      </p:sp>
      <p:sp>
        <p:nvSpPr>
          <p:cNvPr id="7" name="Shape 5"/>
          <p:cNvSpPr/>
          <p:nvPr/>
        </p:nvSpPr>
        <p:spPr>
          <a:xfrm>
            <a:off x="685800" y="180136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2002536"/>
            <a:ext cx="10789920" cy="435254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Sincronización ordinal fuerte ↔ banda S (τₛ ≥ 0.50).</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Antisincronización ordinal fuerte ↔ banda A (τₛ ≤ −0.41).</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Pérdida de alineación de rangos ↔ banda C.</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El reloj RECD usará |τₛ| y la ocupación de bandas como entradas de compuerta y de régimen.</a:t>
            </a:r>
            <a:endParaRPr lang="en-US" sz="17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42</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3 · CIERRE</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Qué responde τₛ y qué no responde</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Responde: ¿cambia el patrón de organización mutua de rangos?</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No responde solo: ¿a qué profundidad ordinal se expresa la reorganización?</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No construye por sí solo un tiempo intrínseco acumulado.</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Para eso se introduce el RECD y la jerarquía Φ.</a:t>
            </a:r>
            <a:endParaRPr lang="en-US" sz="17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43</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4</a:t>
            </a:r>
            <a:endParaRPr lang="en-US" sz="1100" dirty="0"/>
          </a:p>
        </p:txBody>
      </p:sp>
      <p:sp>
        <p:nvSpPr>
          <p:cNvPr id="6" name="Text 4"/>
          <p:cNvSpPr/>
          <p:nvPr/>
        </p:nvSpPr>
        <p:spPr>
          <a:xfrm>
            <a:off x="685800" y="2194560"/>
            <a:ext cx="10789920" cy="914400"/>
          </a:xfrm>
          <a:prstGeom prst="rect">
            <a:avLst/>
          </a:prstGeom>
          <a:noFill/>
          <a:ln/>
        </p:spPr>
        <p:txBody>
          <a:bodyPr wrap="square" lIns="0" tIns="0" rIns="0" bIns="0" rtlCol="0" anchor="ctr"/>
          <a:lstStyle/>
          <a:p>
            <a:pPr indent="0" marL="0">
              <a:buNone/>
            </a:pPr>
            <a:r>
              <a:rPr lang="en-US" sz="4000" dirty="0">
                <a:solidFill>
                  <a:srgbClr val="1A1A1A"/>
                </a:solidFill>
                <a:latin typeface="Georgia" pitchFamily="34" charset="0"/>
                <a:ea typeface="Georgia" pitchFamily="34" charset="-122"/>
                <a:cs typeface="Georgia" pitchFamily="34" charset="-120"/>
              </a:rPr>
              <a:t>Construcción del RECD</a:t>
            </a:r>
            <a:endParaRPr lang="en-US" sz="4000" dirty="0"/>
          </a:p>
        </p:txBody>
      </p:sp>
      <p:sp>
        <p:nvSpPr>
          <p:cNvPr id="7" name="Text 5"/>
          <p:cNvSpPr/>
          <p:nvPr/>
        </p:nvSpPr>
        <p:spPr>
          <a:xfrm>
            <a:off x="685800" y="3200400"/>
            <a:ext cx="10789920" cy="731520"/>
          </a:xfrm>
          <a:prstGeom prst="rect">
            <a:avLst/>
          </a:prstGeom>
          <a:noFill/>
          <a:ln/>
        </p:spPr>
        <p:txBody>
          <a:bodyPr wrap="square" lIns="0" tIns="0" rIns="0" bIns="0" rtlCol="0" anchor="ctr"/>
          <a:lstStyle/>
          <a:p>
            <a:pPr indent="0" marL="0">
              <a:buNone/>
            </a:pPr>
            <a:r>
              <a:rPr lang="en-US" sz="1800" i="1" dirty="0">
                <a:solidFill>
                  <a:srgbClr val="6B6B6B"/>
                </a:solidFill>
                <a:latin typeface="Calibri" pitchFamily="34" charset="0"/>
                <a:ea typeface="Calibri" pitchFamily="34" charset="-122"/>
                <a:cs typeface="Calibri" pitchFamily="34" charset="-120"/>
              </a:rPr>
              <a:t>Reloj Extramental Discreto: tiempo que emerge de reorganización</a:t>
            </a:r>
            <a:endParaRPr lang="en-US" sz="18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44</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4 · MOTIVACIÓN</a:t>
            </a:r>
            <a:endParaRPr lang="en-US" sz="1100" dirty="0"/>
          </a:p>
        </p:txBody>
      </p:sp>
      <p:sp>
        <p:nvSpPr>
          <p:cNvPr id="6" name="Text 4"/>
          <p:cNvSpPr/>
          <p:nvPr/>
        </p:nvSpPr>
        <p:spPr>
          <a:xfrm>
            <a:off x="685800" y="777240"/>
            <a:ext cx="10789920" cy="1051560"/>
          </a:xfrm>
          <a:prstGeom prst="rect">
            <a:avLst/>
          </a:prstGeom>
          <a:noFill/>
          <a:ln/>
        </p:spPr>
        <p:txBody>
          <a:bodyPr wrap="square" lIns="0" tIns="0" rIns="0" bIns="0" rtlCol="0" anchor="t"/>
          <a:lstStyle/>
          <a:p>
            <a:pPr indent="0" marL="0">
              <a:buNone/>
            </a:pPr>
            <a:r>
              <a:rPr lang="en-US" sz="2600" dirty="0">
                <a:solidFill>
                  <a:srgbClr val="1A1A1A"/>
                </a:solidFill>
                <a:latin typeface="Georgia" pitchFamily="34" charset="0"/>
                <a:ea typeface="Georgia" pitchFamily="34" charset="-122"/>
                <a:cs typeface="Georgia" pitchFamily="34" charset="-120"/>
              </a:rPr>
              <a:t>El tiempo debe emerger de la reorganización estructural</a:t>
            </a:r>
            <a:endParaRPr lang="en-US" sz="2600" dirty="0"/>
          </a:p>
        </p:txBody>
      </p:sp>
      <p:sp>
        <p:nvSpPr>
          <p:cNvPr id="7" name="Shape 5"/>
          <p:cNvSpPr/>
          <p:nvPr/>
        </p:nvSpPr>
        <p:spPr>
          <a:xfrm>
            <a:off x="685800" y="193852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2139696"/>
            <a:ext cx="10789920" cy="4215384"/>
          </a:xfrm>
          <a:prstGeom prst="rect">
            <a:avLst/>
          </a:prstGeom>
          <a:noFill/>
          <a:ln/>
        </p:spPr>
        <p:txBody>
          <a:bodyPr wrap="square" lIns="0" tIns="0" rIns="0" bIns="0" rtlCol="0" anchor="t"/>
          <a:lstStyle/>
          <a:p>
            <a:pPr algn="l" indent="0" marL="0">
              <a:buNone/>
            </a:pPr>
            <a:r>
              <a:rPr lang="en-US" sz="1600" dirty="0">
                <a:solidFill>
                  <a:srgbClr val="1A1A1A"/>
                </a:solidFill>
                <a:latin typeface="Calibri" pitchFamily="34" charset="0"/>
                <a:ea typeface="Calibri" pitchFamily="34" charset="-122"/>
                <a:cs typeface="Calibri" pitchFamily="34" charset="-120"/>
              </a:rPr>
              <a:t>El RECD (Reloj Extramental Discreto) reemplaza el tic uniforme del muestreo por un acumulador impulsado por eventos ordinales. “Extramental” denota que el índice no es el tiempo fenomenológico del observador, sino un contador construido a partir de la dinámica relacional observada.</a:t>
            </a:r>
            <a:endParaRPr lang="en-US" sz="16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45</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4 · PREGUNTA</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Pregunta que responde el RECD</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algn="l" indent="0" marL="0">
              <a:buNone/>
            </a:pPr>
            <a:r>
              <a:rPr lang="en-US" sz="1800" dirty="0">
                <a:solidFill>
                  <a:srgbClr val="1A1A1A"/>
                </a:solidFill>
                <a:latin typeface="Calibri" pitchFamily="34" charset="0"/>
                <a:ea typeface="Calibri" pitchFamily="34" charset="-122"/>
                <a:cs typeface="Calibri" pitchFamily="34" charset="-120"/>
              </a:rPr>
              <a:t>¿Cuándo, y con qué magnitud, avanza un índice de tiempo discreto generado por el sistema, si solo se permiten evidencias ordinales de reorganización?</a:t>
            </a:r>
            <a:endParaRPr lang="en-US" sz="18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46</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4 · PIPELINE LEGADO</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Regla clásica de actualización del reloj</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Shape 6"/>
          <p:cNvSpPr/>
          <p:nvPr/>
        </p:nvSpPr>
        <p:spPr>
          <a:xfrm>
            <a:off x="868680" y="1865376"/>
            <a:ext cx="10424160" cy="1691640"/>
          </a:xfrm>
          <a:prstGeom prst="roundRect">
            <a:avLst>
              <a:gd name="adj" fmla="val 4324"/>
            </a:avLst>
          </a:prstGeom>
          <a:solidFill>
            <a:srgbClr val="FFFFFF"/>
          </a:solidFill>
          <a:ln w="15875">
            <a:solidFill>
              <a:srgbClr val="D9D5CC"/>
            </a:solidFill>
            <a:prstDash val="solid"/>
          </a:ln>
        </p:spPr>
        <p:txBody>
          <a:bodyPr/>
          <a:p/>
        </p:txBody>
      </p:sp>
      <p:pic>
        <p:nvPicPr>
          <p:cNvPr id="9" name="Image 0" descr="/Users/johelpadilla/grok-safe/Presentaciones/eq_assets/recd_legacy.png">    </p:cNvPr>
          <p:cNvPicPr>
            <a:picLocks noChangeAspect="1"/>
          </p:cNvPicPr>
          <p:nvPr/>
        </p:nvPicPr>
        <p:blipFill>
          <a:blip r:embed="rId1"/>
          <a:stretch>
            <a:fillRect/>
          </a:stretch>
        </p:blipFill>
        <p:spPr>
          <a:xfrm>
            <a:off x="1831195" y="2029968"/>
            <a:ext cx="8499130" cy="1362456"/>
          </a:xfrm>
          <a:prstGeom prst="rect">
            <a:avLst/>
          </a:prstGeom>
        </p:spPr>
      </p:pic>
      <p:sp>
        <p:nvSpPr>
          <p:cNvPr id="10" name="Text 7"/>
          <p:cNvSpPr/>
          <p:nvPr/>
        </p:nvSpPr>
        <p:spPr>
          <a:xfrm>
            <a:off x="685800" y="3739896"/>
            <a:ext cx="10789920" cy="2615184"/>
          </a:xfrm>
          <a:prstGeom prst="rect">
            <a:avLst/>
          </a:prstGeom>
          <a:noFill/>
          <a:ln/>
        </p:spPr>
        <p:txBody>
          <a:bodyPr wrap="square" lIns="0" tIns="0" rIns="0" bIns="0" rtlCol="0" anchor="t"/>
          <a:lstStyle/>
          <a:p>
            <a:pPr algn="l" indent="0" marL="0">
              <a:buNone/>
            </a:pPr>
            <a:r>
              <a:rPr lang="en-US" sz="1600" dirty="0">
                <a:solidFill>
                  <a:srgbClr val="1A1A1A"/>
                </a:solidFill>
                <a:latin typeface="Calibri" pitchFamily="34" charset="0"/>
                <a:ea typeface="Calibri" pitchFamily="34" charset="-122"/>
                <a:cs typeface="Calibri" pitchFamily="34" charset="-120"/>
              </a:rPr>
              <a:t>Δt_k: incremento base. g(τₛ): compuerta (por tramos o sigmoidea). α(state): factor de estado (p. ej. regímenes C/D/T en pipelines aplicados).</a:t>
            </a:r>
            <a:endParaRPr lang="en-US" sz="16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47</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4 · INCREMENTO BASE</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Definición del incremento base Δt_k^base</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Shape 6"/>
          <p:cNvSpPr/>
          <p:nvPr/>
        </p:nvSpPr>
        <p:spPr>
          <a:xfrm>
            <a:off x="868680" y="1865376"/>
            <a:ext cx="10424160" cy="1965960"/>
          </a:xfrm>
          <a:prstGeom prst="roundRect">
            <a:avLst>
              <a:gd name="adj" fmla="val 3721"/>
            </a:avLst>
          </a:prstGeom>
          <a:solidFill>
            <a:srgbClr val="FFFFFF"/>
          </a:solidFill>
          <a:ln w="15875">
            <a:solidFill>
              <a:srgbClr val="D9D5CC"/>
            </a:solidFill>
            <a:prstDash val="solid"/>
          </a:ln>
        </p:spPr>
        <p:txBody>
          <a:bodyPr/>
          <a:p/>
        </p:txBody>
      </p:sp>
      <p:pic>
        <p:nvPicPr>
          <p:cNvPr id="9" name="Image 0" descr="/Users/johelpadilla/grok-safe/Presentaciones/eq_assets/dt_base.png">    </p:cNvPr>
          <p:cNvPicPr>
            <a:picLocks noChangeAspect="1"/>
          </p:cNvPicPr>
          <p:nvPr/>
        </p:nvPicPr>
        <p:blipFill>
          <a:blip r:embed="rId1"/>
          <a:stretch>
            <a:fillRect/>
          </a:stretch>
        </p:blipFill>
        <p:spPr>
          <a:xfrm>
            <a:off x="2853773" y="2029968"/>
            <a:ext cx="6453973" cy="1636776"/>
          </a:xfrm>
          <a:prstGeom prst="rect">
            <a:avLst/>
          </a:prstGeom>
        </p:spPr>
      </p:pic>
      <p:sp>
        <p:nvSpPr>
          <p:cNvPr id="10" name="Text 7"/>
          <p:cNvSpPr/>
          <p:nvPr/>
        </p:nvSpPr>
        <p:spPr>
          <a:xfrm>
            <a:off x="685800" y="4014216"/>
            <a:ext cx="10789920" cy="2340864"/>
          </a:xfrm>
          <a:prstGeom prst="rect">
            <a:avLst/>
          </a:prstGeom>
          <a:noFill/>
          <a:ln/>
        </p:spPr>
        <p:txBody>
          <a:bodyPr wrap="square" lIns="0" tIns="0" rIns="0" bIns="0" rtlCol="0" anchor="t"/>
          <a:lstStyle/>
          <a:p>
            <a:pPr algn="l" indent="0" marL="0">
              <a:buNone/>
            </a:pPr>
            <a:r>
              <a:rPr lang="en-US" sz="1600" dirty="0">
                <a:solidFill>
                  <a:srgbClr val="1A1A1A"/>
                </a:solidFill>
                <a:latin typeface="Calibri" pitchFamily="34" charset="0"/>
                <a:ea typeface="Calibri" pitchFamily="34" charset="-122"/>
                <a:cs typeface="Calibri" pitchFamily="34" charset="-120"/>
              </a:rPr>
              <a:t>Dentro de la banda caótica, el paso se comprime con la profundidad de racha k_run vía potencias de δ. Fuera de banda, el avance es unitario o nulo según el pipeline.</a:t>
            </a:r>
            <a:endParaRPr lang="en-US" sz="16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48</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4 · FEIGENBAUM</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Rol de la constante de Feigenbaum δ</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Shape 6"/>
          <p:cNvSpPr/>
          <p:nvPr/>
        </p:nvSpPr>
        <p:spPr>
          <a:xfrm>
            <a:off x="868680" y="1865376"/>
            <a:ext cx="10424160" cy="1234440"/>
          </a:xfrm>
          <a:prstGeom prst="roundRect">
            <a:avLst>
              <a:gd name="adj" fmla="val 5926"/>
            </a:avLst>
          </a:prstGeom>
          <a:solidFill>
            <a:srgbClr val="FFFFFF"/>
          </a:solidFill>
          <a:ln w="15875">
            <a:solidFill>
              <a:srgbClr val="D9D5CC"/>
            </a:solidFill>
            <a:prstDash val="solid"/>
          </a:ln>
        </p:spPr>
        <p:txBody>
          <a:bodyPr/>
          <a:p/>
        </p:txBody>
      </p:sp>
      <p:pic>
        <p:nvPicPr>
          <p:cNvPr id="9" name="Image 0" descr="/Users/johelpadilla/grok-safe/Presentaciones/eq_assets/delta_feig.png">    </p:cNvPr>
          <p:cNvPicPr>
            <a:picLocks noChangeAspect="1"/>
          </p:cNvPicPr>
          <p:nvPr/>
        </p:nvPicPr>
        <p:blipFill>
          <a:blip r:embed="rId1"/>
          <a:stretch>
            <a:fillRect/>
          </a:stretch>
        </p:blipFill>
        <p:spPr>
          <a:xfrm>
            <a:off x="3666744" y="2029968"/>
            <a:ext cx="4828032" cy="905256"/>
          </a:xfrm>
          <a:prstGeom prst="rect">
            <a:avLst/>
          </a:prstGeom>
        </p:spPr>
      </p:pic>
      <p:sp>
        <p:nvSpPr>
          <p:cNvPr id="10" name="Text 7"/>
          <p:cNvSpPr/>
          <p:nvPr/>
        </p:nvSpPr>
        <p:spPr>
          <a:xfrm>
            <a:off x="685800" y="3282696"/>
            <a:ext cx="10789920" cy="3072384"/>
          </a:xfrm>
          <a:prstGeom prst="rect">
            <a:avLst/>
          </a:prstGeom>
          <a:noFill/>
          <a:ln/>
        </p:spPr>
        <p:txBody>
          <a:bodyPr wrap="square" lIns="0" tIns="0" rIns="0" bIns="0" rtlCol="0" anchor="t"/>
          <a:lstStyle/>
          <a:p>
            <a:pPr algn="l" indent="0" marL="0">
              <a:buNone/>
            </a:pPr>
            <a:r>
              <a:rPr lang="en-US" sz="1600" dirty="0">
                <a:solidFill>
                  <a:srgbClr val="1A1A1A"/>
                </a:solidFill>
                <a:latin typeface="Calibri" pitchFamily="34" charset="0"/>
                <a:ea typeface="Calibri" pitchFamily="34" charset="-122"/>
                <a:cs typeface="Calibri" pitchFamily="34" charset="-120"/>
              </a:rPr>
              <a:t>En la ruta al caos por doblamiento de periodo, las distancias entre bifurcaciones se contraen asintóticamente por el factor δ. El RECD importa esa escala universal para comprimir el paso temporal cuando la reorganización se profundiza (rachas en banda C, renormalización local).</a:t>
            </a:r>
            <a:endParaRPr lang="en-US" sz="16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49</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4 · COMPRESIÓN</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Interpretación de δ^{−k_run}</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k_run = profundidad de la racha caótica actual (o contador local de renormalización).</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Cada incremento de profundidad multiplica el paso por 1/δ ≈ 0.214.</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Rachas largas en banda C producen pasos cada vez más finos: el reloj se vuelve más denso en eventos.</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Esto codifica: más profundidad de caos ordinal ⇒ más resolución temporal intrínseca.</a:t>
            </a:r>
            <a:endParaRPr lang="en-US" sz="17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50</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Puente conceptual · Paradigma Tau Sistémico</a:t>
            </a:r>
            <a:endParaRPr lang="en-US" sz="1000" dirty="0"/>
          </a:p>
        </p:txBody>
      </p:sp>
      <p:sp>
        <p:nvSpPr>
          <p:cNvPr id="5" name="Shape 3"/>
          <p:cNvSpPr/>
          <p:nvPr/>
        </p:nvSpPr>
        <p:spPr>
          <a:xfrm>
            <a:off x="978408" y="292608"/>
            <a:ext cx="2148840" cy="274320"/>
          </a:xfrm>
          <a:prstGeom prst="roundRect">
            <a:avLst>
              <a:gd name="adj" fmla="val 13333"/>
            </a:avLst>
          </a:prstGeom>
          <a:solidFill>
            <a:srgbClr val="7B2D26"/>
          </a:solidFill>
          <a:ln w="12700">
            <a:solidFill>
              <a:srgbClr val="7B2D26"/>
            </a:solidFill>
            <a:prstDash val="solid"/>
          </a:ln>
        </p:spPr>
        <p:txBody>
          <a:bodyPr/>
          <a:p/>
        </p:txBody>
      </p:sp>
      <p:sp>
        <p:nvSpPr>
          <p:cNvPr id="6" name="Text 4"/>
          <p:cNvSpPr/>
          <p:nvPr/>
        </p:nvSpPr>
        <p:spPr>
          <a:xfrm>
            <a:off x="978408" y="292608"/>
            <a:ext cx="214884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PUENTE CONCEPTUAL</a:t>
            </a:r>
            <a:endParaRPr lang="en-US" sz="1000" dirty="0"/>
          </a:p>
        </p:txBody>
      </p:sp>
      <p:sp>
        <p:nvSpPr>
          <p:cNvPr id="7" name="Shape 5"/>
          <p:cNvSpPr/>
          <p:nvPr/>
        </p:nvSpPr>
        <p:spPr>
          <a:xfrm>
            <a:off x="3227832" y="292608"/>
            <a:ext cx="2112264" cy="274320"/>
          </a:xfrm>
          <a:prstGeom prst="roundRect">
            <a:avLst>
              <a:gd name="adj" fmla="val 13333"/>
            </a:avLst>
          </a:prstGeom>
          <a:solidFill>
            <a:srgbClr val="EFEBE3"/>
          </a:solidFill>
          <a:ln w="12700">
            <a:solidFill>
              <a:srgbClr val="D9D5CC"/>
            </a:solidFill>
            <a:prstDash val="solid"/>
          </a:ln>
        </p:spPr>
      </p:sp>
      <p:sp>
        <p:nvSpPr>
          <p:cNvPr id="8" name="Text 6"/>
          <p:cNvSpPr/>
          <p:nvPr/>
        </p:nvSpPr>
        <p:spPr>
          <a:xfrm>
            <a:off x="3227832" y="292608"/>
            <a:ext cx="2112264" cy="274320"/>
          </a:xfrm>
          <a:prstGeom prst="rect">
            <a:avLst/>
          </a:prstGeom>
          <a:noFill/>
          <a:ln/>
        </p:spPr>
        <p:txBody>
          <a:bodyPr wrap="square" lIns="0" tIns="0" rIns="0" bIns="0" rtlCol="0" anchor="ctr"/>
          <a:lstStyle/>
          <a:p>
            <a:pPr algn="ctr" indent="0" marL="0">
              <a:buNone/>
            </a:pPr>
            <a:r>
              <a:rPr lang="en-US" sz="1000" b="1" dirty="0">
                <a:solidFill>
                  <a:srgbClr val="7B2D26"/>
                </a:solidFill>
                <a:latin typeface="Calibri" pitchFamily="34" charset="0"/>
                <a:ea typeface="Calibri" pitchFamily="34" charset="-122"/>
                <a:cs typeface="Calibri" pitchFamily="34" charset="-120"/>
              </a:rPr>
              <a:t>FLUJO CONCEPTUAL</a:t>
            </a:r>
            <a:endParaRPr lang="en-US" sz="1000" dirty="0"/>
          </a:p>
        </p:txBody>
      </p:sp>
      <p:sp>
        <p:nvSpPr>
          <p:cNvPr id="9" name="Shape 7"/>
          <p:cNvSpPr/>
          <p:nvPr/>
        </p:nvSpPr>
        <p:spPr>
          <a:xfrm>
            <a:off x="0" y="0"/>
            <a:ext cx="91440" cy="6858000"/>
          </a:xfrm>
          <a:prstGeom prst="rect">
            <a:avLst/>
          </a:prstGeom>
          <a:solidFill>
            <a:srgbClr val="7B2D26"/>
          </a:solidFill>
          <a:ln w="12700">
            <a:solidFill>
              <a:srgbClr val="7B2D26"/>
            </a:solidFill>
            <a:prstDash val="solid"/>
          </a:ln>
        </p:spPr>
      </p:sp>
      <p:sp>
        <p:nvSpPr>
          <p:cNvPr id="10" name="Text 8"/>
          <p:cNvSpPr/>
          <p:nvPr/>
        </p:nvSpPr>
        <p:spPr>
          <a:xfrm>
            <a:off x="685800" y="658368"/>
            <a:ext cx="10789920" cy="365760"/>
          </a:xfrm>
          <a:prstGeom prst="rect">
            <a:avLst/>
          </a:prstGeom>
          <a:noFill/>
          <a:ln/>
        </p:spPr>
        <p:txBody>
          <a:bodyPr wrap="square" lIns="0" tIns="0" rIns="0" bIns="0" rtlCol="0" anchor="ctr"/>
          <a:lstStyle/>
          <a:p>
            <a:pPr indent="0" marL="0">
              <a:buNone/>
            </a:pPr>
            <a:r>
              <a:rPr lang="en-US" sz="2100" dirty="0">
                <a:solidFill>
                  <a:srgbClr val="1A1A1A"/>
                </a:solidFill>
                <a:latin typeface="Georgia" pitchFamily="34" charset="0"/>
                <a:ea typeface="Georgia" pitchFamily="34" charset="-122"/>
                <a:cs typeface="Georgia" pitchFamily="34" charset="-120"/>
              </a:rPr>
              <a:t>El RECD como marcador del estadio (no del pasillo)</a:t>
            </a:r>
            <a:endParaRPr lang="en-US" sz="2100" dirty="0"/>
          </a:p>
        </p:txBody>
      </p:sp>
      <p:sp>
        <p:nvSpPr>
          <p:cNvPr id="11" name="Text 9"/>
          <p:cNvSpPr/>
          <p:nvPr/>
        </p:nvSpPr>
        <p:spPr>
          <a:xfrm>
            <a:off x="685800" y="1078992"/>
            <a:ext cx="10789920" cy="256032"/>
          </a:xfrm>
          <a:prstGeom prst="rect">
            <a:avLst/>
          </a:prstGeom>
          <a:noFill/>
          <a:ln/>
        </p:spPr>
        <p:txBody>
          <a:bodyPr wrap="square" lIns="0" tIns="0" rIns="0" bIns="0" rtlCol="0" anchor="ctr"/>
          <a:lstStyle/>
          <a:p>
            <a:pPr indent="0" marL="0">
              <a:buNone/>
            </a:pPr>
            <a:r>
              <a:rPr lang="en-US" sz="1300" i="1" dirty="0">
                <a:solidFill>
                  <a:srgbClr val="6B6B6B"/>
                </a:solidFill>
                <a:latin typeface="Calibri" pitchFamily="34" charset="0"/>
                <a:ea typeface="Calibri" pitchFamily="34" charset="-122"/>
                <a:cs typeface="Calibri" pitchFamily="34" charset="-120"/>
              </a:rPr>
              <a:t>Flujo conceptual · lectura pedagógica (no es un algoritmo formal)</a:t>
            </a:r>
            <a:endParaRPr lang="en-US" sz="1300" dirty="0"/>
          </a:p>
        </p:txBody>
      </p:sp>
      <p:sp>
        <p:nvSpPr>
          <p:cNvPr id="12" name="Shape 10"/>
          <p:cNvSpPr/>
          <p:nvPr/>
        </p:nvSpPr>
        <p:spPr>
          <a:xfrm>
            <a:off x="685800" y="1389888"/>
            <a:ext cx="10789920" cy="2697480"/>
          </a:xfrm>
          <a:prstGeom prst="roundRect">
            <a:avLst>
              <a:gd name="adj" fmla="val 2712"/>
            </a:avLst>
          </a:prstGeom>
          <a:solidFill>
            <a:srgbClr val="FFFFFF"/>
          </a:solidFill>
          <a:ln w="12700">
            <a:solidFill>
              <a:srgbClr val="D9D5CC"/>
            </a:solidFill>
            <a:prstDash val="solid"/>
          </a:ln>
        </p:spPr>
      </p:sp>
      <p:pic>
        <p:nvPicPr>
          <p:cNvPr id="13" name="Image 0" descr="/Users/johelpadilla/grok-safe/Presentaciones/digest_assets/stadium.jpg">    </p:cNvPr>
          <p:cNvPicPr>
            <a:picLocks noChangeAspect="1"/>
          </p:cNvPicPr>
          <p:nvPr/>
        </p:nvPicPr>
        <p:blipFill>
          <a:blip r:embed="rId1"/>
          <a:stretch>
            <a:fillRect/>
          </a:stretch>
        </p:blipFill>
        <p:spPr>
          <a:xfrm>
            <a:off x="3845560" y="1481328"/>
            <a:ext cx="4470400" cy="2514600"/>
          </a:xfrm>
          <a:prstGeom prst="rect">
            <a:avLst/>
          </a:prstGeom>
        </p:spPr>
      </p:pic>
      <p:sp>
        <p:nvSpPr>
          <p:cNvPr id="14" name="Shape 11"/>
          <p:cNvSpPr/>
          <p:nvPr/>
        </p:nvSpPr>
        <p:spPr>
          <a:xfrm>
            <a:off x="685800" y="4215384"/>
            <a:ext cx="3462528" cy="1874520"/>
          </a:xfrm>
          <a:prstGeom prst="roundRect">
            <a:avLst>
              <a:gd name="adj" fmla="val 3902"/>
            </a:avLst>
          </a:prstGeom>
          <a:solidFill>
            <a:srgbClr val="FFFFFF"/>
          </a:solidFill>
          <a:ln w="12700">
            <a:solidFill>
              <a:srgbClr val="D9D5CC"/>
            </a:solidFill>
            <a:prstDash val="solid"/>
          </a:ln>
        </p:spPr>
      </p:sp>
      <p:sp>
        <p:nvSpPr>
          <p:cNvPr id="15" name="Text 12"/>
          <p:cNvSpPr/>
          <p:nvPr/>
        </p:nvSpPr>
        <p:spPr>
          <a:xfrm>
            <a:off x="822960" y="4306824"/>
            <a:ext cx="3188208" cy="219456"/>
          </a:xfrm>
          <a:prstGeom prst="rect">
            <a:avLst/>
          </a:prstGeom>
          <a:noFill/>
          <a:ln/>
        </p:spPr>
        <p:txBody>
          <a:bodyPr wrap="square" lIns="0" tIns="0" rIns="0" bIns="0" rtlCol="0" anchor="ctr"/>
          <a:lstStyle/>
          <a:p>
            <a:pPr indent="0" marL="0">
              <a:buNone/>
            </a:pPr>
            <a:r>
              <a:rPr lang="en-US" sz="1100" b="1" dirty="0">
                <a:solidFill>
                  <a:srgbClr val="7B2D26"/>
                </a:solidFill>
                <a:latin typeface="Calibri" pitchFamily="34" charset="0"/>
                <a:ea typeface="Calibri" pitchFamily="34" charset="-122"/>
                <a:cs typeface="Calibri" pitchFamily="34" charset="-120"/>
              </a:rPr>
              <a:t>01</a:t>
            </a:r>
            <a:endParaRPr lang="en-US" sz="1100" dirty="0"/>
          </a:p>
        </p:txBody>
      </p:sp>
      <p:sp>
        <p:nvSpPr>
          <p:cNvPr id="16" name="Text 13"/>
          <p:cNvSpPr/>
          <p:nvPr/>
        </p:nvSpPr>
        <p:spPr>
          <a:xfrm>
            <a:off x="822960" y="4544568"/>
            <a:ext cx="3188208" cy="329184"/>
          </a:xfrm>
          <a:prstGeom prst="rect">
            <a:avLst/>
          </a:prstGeom>
          <a:noFill/>
          <a:ln/>
        </p:spPr>
        <p:txBody>
          <a:bodyPr wrap="square" lIns="0" tIns="0" rIns="0" bIns="0" rtlCol="0" anchor="ctr"/>
          <a:lstStyle/>
          <a:p>
            <a:pPr indent="0" marL="0">
              <a:buNone/>
            </a:pPr>
            <a:r>
              <a:rPr lang="en-US" sz="1400" dirty="0">
                <a:solidFill>
                  <a:srgbClr val="1A1A1A"/>
                </a:solidFill>
                <a:latin typeface="Georgia" pitchFamily="34" charset="0"/>
                <a:ea typeface="Georgia" pitchFamily="34" charset="-122"/>
                <a:cs typeface="Georgia" pitchFamily="34" charset="-120"/>
              </a:rPr>
              <a:t>Cronómetro</a:t>
            </a:r>
            <a:endParaRPr lang="en-US" sz="1400" dirty="0"/>
          </a:p>
        </p:txBody>
      </p:sp>
      <p:sp>
        <p:nvSpPr>
          <p:cNvPr id="17" name="Text 14"/>
          <p:cNvSpPr/>
          <p:nvPr/>
        </p:nvSpPr>
        <p:spPr>
          <a:xfrm>
            <a:off x="822960" y="4928616"/>
            <a:ext cx="3188208" cy="1051560"/>
          </a:xfrm>
          <a:prstGeom prst="rect">
            <a:avLst/>
          </a:prstGeom>
          <a:noFill/>
          <a:ln/>
        </p:spPr>
        <p:txBody>
          <a:bodyPr wrap="square" lIns="0" tIns="0" rIns="0" bIns="0" rtlCol="0" anchor="t"/>
          <a:lstStyle/>
          <a:p>
            <a:pPr indent="0" marL="0">
              <a:buNone/>
            </a:pPr>
            <a:r>
              <a:rPr lang="en-US" sz="1200" dirty="0">
                <a:solidFill>
                  <a:srgbClr val="1A1A1A"/>
                </a:solidFill>
                <a:latin typeface="Calibri" pitchFamily="34" charset="0"/>
                <a:ea typeface="Calibri" pitchFamily="34" charset="-122"/>
                <a:cs typeface="Calibri" pitchFamily="34" charset="-120"/>
              </a:rPr>
              <a:t>Reloj de pared / muestreo: tics iguales aunque no pase nada relacional.</a:t>
            </a:r>
            <a:endParaRPr lang="en-US" sz="1200" dirty="0"/>
          </a:p>
        </p:txBody>
      </p:sp>
      <p:sp>
        <p:nvSpPr>
          <p:cNvPr id="18" name="Text 15"/>
          <p:cNvSpPr/>
          <p:nvPr/>
        </p:nvSpPr>
        <p:spPr>
          <a:xfrm>
            <a:off x="4102608" y="5006340"/>
            <a:ext cx="292608" cy="292608"/>
          </a:xfrm>
          <a:prstGeom prst="rect">
            <a:avLst/>
          </a:prstGeom>
          <a:noFill/>
          <a:ln/>
        </p:spPr>
        <p:txBody>
          <a:bodyPr wrap="square" lIns="0" tIns="0" rIns="0" bIns="0" rtlCol="0" anchor="ctr"/>
          <a:lstStyle/>
          <a:p>
            <a:pPr algn="ctr" indent="0" marL="0">
              <a:buNone/>
            </a:pPr>
            <a:r>
              <a:rPr lang="en-US" sz="1600" dirty="0">
                <a:solidFill>
                  <a:srgbClr val="7B2D26"/>
                </a:solidFill>
                <a:latin typeface="Georgia" pitchFamily="34" charset="0"/>
                <a:ea typeface="Georgia" pitchFamily="34" charset="-122"/>
                <a:cs typeface="Georgia" pitchFamily="34" charset="-120"/>
              </a:rPr>
              <a:t>→</a:t>
            </a:r>
            <a:endParaRPr lang="en-US" sz="1600" dirty="0"/>
          </a:p>
        </p:txBody>
      </p:sp>
      <p:sp>
        <p:nvSpPr>
          <p:cNvPr id="19" name="Shape 16"/>
          <p:cNvSpPr/>
          <p:nvPr/>
        </p:nvSpPr>
        <p:spPr>
          <a:xfrm>
            <a:off x="4349496" y="4215384"/>
            <a:ext cx="3462528" cy="1874520"/>
          </a:xfrm>
          <a:prstGeom prst="roundRect">
            <a:avLst>
              <a:gd name="adj" fmla="val 3902"/>
            </a:avLst>
          </a:prstGeom>
          <a:solidFill>
            <a:srgbClr val="EFEBE3"/>
          </a:solidFill>
          <a:ln w="12700">
            <a:solidFill>
              <a:srgbClr val="D9D5CC"/>
            </a:solidFill>
            <a:prstDash val="solid"/>
          </a:ln>
        </p:spPr>
      </p:sp>
      <p:sp>
        <p:nvSpPr>
          <p:cNvPr id="20" name="Text 17"/>
          <p:cNvSpPr/>
          <p:nvPr/>
        </p:nvSpPr>
        <p:spPr>
          <a:xfrm>
            <a:off x="4486656" y="4306824"/>
            <a:ext cx="3188208" cy="219456"/>
          </a:xfrm>
          <a:prstGeom prst="rect">
            <a:avLst/>
          </a:prstGeom>
          <a:noFill/>
          <a:ln/>
        </p:spPr>
        <p:txBody>
          <a:bodyPr wrap="square" lIns="0" tIns="0" rIns="0" bIns="0" rtlCol="0" anchor="ctr"/>
          <a:lstStyle/>
          <a:p>
            <a:pPr indent="0" marL="0">
              <a:buNone/>
            </a:pPr>
            <a:r>
              <a:rPr lang="en-US" sz="1100" b="1" dirty="0">
                <a:solidFill>
                  <a:srgbClr val="7B2D26"/>
                </a:solidFill>
                <a:latin typeface="Calibri" pitchFamily="34" charset="0"/>
                <a:ea typeface="Calibri" pitchFamily="34" charset="-122"/>
                <a:cs typeface="Calibri" pitchFamily="34" charset="-120"/>
              </a:rPr>
              <a:t>02</a:t>
            </a:r>
            <a:endParaRPr lang="en-US" sz="1100" dirty="0"/>
          </a:p>
        </p:txBody>
      </p:sp>
      <p:sp>
        <p:nvSpPr>
          <p:cNvPr id="21" name="Text 18"/>
          <p:cNvSpPr/>
          <p:nvPr/>
        </p:nvSpPr>
        <p:spPr>
          <a:xfrm>
            <a:off x="4486656" y="4544568"/>
            <a:ext cx="3188208" cy="329184"/>
          </a:xfrm>
          <a:prstGeom prst="rect">
            <a:avLst/>
          </a:prstGeom>
          <a:noFill/>
          <a:ln/>
        </p:spPr>
        <p:txBody>
          <a:bodyPr wrap="square" lIns="0" tIns="0" rIns="0" bIns="0" rtlCol="0" anchor="ctr"/>
          <a:lstStyle/>
          <a:p>
            <a:pPr indent="0" marL="0">
              <a:buNone/>
            </a:pPr>
            <a:r>
              <a:rPr lang="en-US" sz="1400" dirty="0">
                <a:solidFill>
                  <a:srgbClr val="1A1A1A"/>
                </a:solidFill>
                <a:latin typeface="Georgia" pitchFamily="34" charset="0"/>
                <a:ea typeface="Georgia" pitchFamily="34" charset="-122"/>
                <a:cs typeface="Georgia" pitchFamily="34" charset="-120"/>
              </a:rPr>
              <a:t>Eventos</a:t>
            </a:r>
            <a:endParaRPr lang="en-US" sz="1400" dirty="0"/>
          </a:p>
        </p:txBody>
      </p:sp>
      <p:sp>
        <p:nvSpPr>
          <p:cNvPr id="22" name="Text 19"/>
          <p:cNvSpPr/>
          <p:nvPr/>
        </p:nvSpPr>
        <p:spPr>
          <a:xfrm>
            <a:off x="4486656" y="4928616"/>
            <a:ext cx="3188208" cy="1051560"/>
          </a:xfrm>
          <a:prstGeom prst="rect">
            <a:avLst/>
          </a:prstGeom>
          <a:noFill/>
          <a:ln/>
        </p:spPr>
        <p:txBody>
          <a:bodyPr wrap="square" lIns="0" tIns="0" rIns="0" bIns="0" rtlCol="0" anchor="t"/>
          <a:lstStyle/>
          <a:p>
            <a:pPr indent="0" marL="0">
              <a:buNone/>
            </a:pPr>
            <a:r>
              <a:rPr lang="en-US" sz="1200" dirty="0">
                <a:solidFill>
                  <a:srgbClr val="1A1A1A"/>
                </a:solidFill>
                <a:latin typeface="Calibri" pitchFamily="34" charset="0"/>
                <a:ea typeface="Calibri" pitchFamily="34" charset="-122"/>
                <a:cs typeface="Calibri" pitchFamily="34" charset="-120"/>
              </a:rPr>
              <a:t>Reorganizaciones admitidas por g, α y profundidad (δ, k_run).</a:t>
            </a:r>
            <a:endParaRPr lang="en-US" sz="1200" dirty="0"/>
          </a:p>
        </p:txBody>
      </p:sp>
      <p:sp>
        <p:nvSpPr>
          <p:cNvPr id="23" name="Text 20"/>
          <p:cNvSpPr/>
          <p:nvPr/>
        </p:nvSpPr>
        <p:spPr>
          <a:xfrm>
            <a:off x="7766304" y="5006340"/>
            <a:ext cx="292608" cy="292608"/>
          </a:xfrm>
          <a:prstGeom prst="rect">
            <a:avLst/>
          </a:prstGeom>
          <a:noFill/>
          <a:ln/>
        </p:spPr>
        <p:txBody>
          <a:bodyPr wrap="square" lIns="0" tIns="0" rIns="0" bIns="0" rtlCol="0" anchor="ctr"/>
          <a:lstStyle/>
          <a:p>
            <a:pPr algn="ctr" indent="0" marL="0">
              <a:buNone/>
            </a:pPr>
            <a:r>
              <a:rPr lang="en-US" sz="1600" dirty="0">
                <a:solidFill>
                  <a:srgbClr val="7B2D26"/>
                </a:solidFill>
                <a:latin typeface="Georgia" pitchFamily="34" charset="0"/>
                <a:ea typeface="Georgia" pitchFamily="34" charset="-122"/>
                <a:cs typeface="Georgia" pitchFamily="34" charset="-120"/>
              </a:rPr>
              <a:t>→</a:t>
            </a:r>
            <a:endParaRPr lang="en-US" sz="1600" dirty="0"/>
          </a:p>
        </p:txBody>
      </p:sp>
      <p:sp>
        <p:nvSpPr>
          <p:cNvPr id="24" name="Shape 21"/>
          <p:cNvSpPr/>
          <p:nvPr/>
        </p:nvSpPr>
        <p:spPr>
          <a:xfrm>
            <a:off x="8013192" y="4215384"/>
            <a:ext cx="3462528" cy="1874520"/>
          </a:xfrm>
          <a:prstGeom prst="roundRect">
            <a:avLst>
              <a:gd name="adj" fmla="val 3902"/>
            </a:avLst>
          </a:prstGeom>
          <a:solidFill>
            <a:srgbClr val="FFFFFF"/>
          </a:solidFill>
          <a:ln w="12700">
            <a:solidFill>
              <a:srgbClr val="D9D5CC"/>
            </a:solidFill>
            <a:prstDash val="solid"/>
          </a:ln>
        </p:spPr>
      </p:sp>
      <p:sp>
        <p:nvSpPr>
          <p:cNvPr id="25" name="Text 22"/>
          <p:cNvSpPr/>
          <p:nvPr/>
        </p:nvSpPr>
        <p:spPr>
          <a:xfrm>
            <a:off x="8150352" y="4306824"/>
            <a:ext cx="3188208" cy="219456"/>
          </a:xfrm>
          <a:prstGeom prst="rect">
            <a:avLst/>
          </a:prstGeom>
          <a:noFill/>
          <a:ln/>
        </p:spPr>
        <p:txBody>
          <a:bodyPr wrap="square" lIns="0" tIns="0" rIns="0" bIns="0" rtlCol="0" anchor="ctr"/>
          <a:lstStyle/>
          <a:p>
            <a:pPr indent="0" marL="0">
              <a:buNone/>
            </a:pPr>
            <a:r>
              <a:rPr lang="en-US" sz="1100" b="1" dirty="0">
                <a:solidFill>
                  <a:srgbClr val="7B2D26"/>
                </a:solidFill>
                <a:latin typeface="Calibri" pitchFamily="34" charset="0"/>
                <a:ea typeface="Calibri" pitchFamily="34" charset="-122"/>
                <a:cs typeface="Calibri" pitchFamily="34" charset="-120"/>
              </a:rPr>
              <a:t>03</a:t>
            </a:r>
            <a:endParaRPr lang="en-US" sz="1100" dirty="0"/>
          </a:p>
        </p:txBody>
      </p:sp>
      <p:sp>
        <p:nvSpPr>
          <p:cNvPr id="26" name="Text 23"/>
          <p:cNvSpPr/>
          <p:nvPr/>
        </p:nvSpPr>
        <p:spPr>
          <a:xfrm>
            <a:off x="8150352" y="4544568"/>
            <a:ext cx="3188208" cy="329184"/>
          </a:xfrm>
          <a:prstGeom prst="rect">
            <a:avLst/>
          </a:prstGeom>
          <a:noFill/>
          <a:ln/>
        </p:spPr>
        <p:txBody>
          <a:bodyPr wrap="square" lIns="0" tIns="0" rIns="0" bIns="0" rtlCol="0" anchor="ctr"/>
          <a:lstStyle/>
          <a:p>
            <a:pPr indent="0" marL="0">
              <a:buNone/>
            </a:pPr>
            <a:r>
              <a:rPr lang="en-US" sz="1400" dirty="0">
                <a:solidFill>
                  <a:srgbClr val="1A1A1A"/>
                </a:solidFill>
                <a:latin typeface="Georgia" pitchFamily="34" charset="0"/>
                <a:ea typeface="Georgia" pitchFamily="34" charset="-122"/>
                <a:cs typeface="Georgia" pitchFamily="34" charset="-120"/>
              </a:rPr>
              <a:t>Marcador T</a:t>
            </a:r>
            <a:endParaRPr lang="en-US" sz="1400" dirty="0"/>
          </a:p>
        </p:txBody>
      </p:sp>
      <p:sp>
        <p:nvSpPr>
          <p:cNvPr id="27" name="Text 24"/>
          <p:cNvSpPr/>
          <p:nvPr/>
        </p:nvSpPr>
        <p:spPr>
          <a:xfrm>
            <a:off x="8150352" y="4928616"/>
            <a:ext cx="3188208" cy="1051560"/>
          </a:xfrm>
          <a:prstGeom prst="rect">
            <a:avLst/>
          </a:prstGeom>
          <a:noFill/>
          <a:ln/>
        </p:spPr>
        <p:txBody>
          <a:bodyPr wrap="square" lIns="0" tIns="0" rIns="0" bIns="0" rtlCol="0" anchor="t"/>
          <a:lstStyle/>
          <a:p>
            <a:pPr indent="0" marL="0">
              <a:buNone/>
            </a:pPr>
            <a:r>
              <a:rPr lang="en-US" sz="1200" dirty="0">
                <a:solidFill>
                  <a:srgbClr val="1A1A1A"/>
                </a:solidFill>
                <a:latin typeface="Calibri" pitchFamily="34" charset="0"/>
                <a:ea typeface="Calibri" pitchFamily="34" charset="-122"/>
                <a:cs typeface="Calibri" pitchFamily="34" charset="-120"/>
              </a:rPr>
              <a:t>T_RECD solo suma “jugadas válidas”: masa de reorganización filtrada.</a:t>
            </a:r>
            <a:endParaRPr lang="en-US" sz="1200" dirty="0"/>
          </a:p>
        </p:txBody>
      </p:sp>
      <p:sp>
        <p:nvSpPr>
          <p:cNvPr id="28" name="Text 25"/>
          <p:cNvSpPr/>
          <p:nvPr/>
        </p:nvSpPr>
        <p:spPr>
          <a:xfrm>
            <a:off x="685800" y="6126480"/>
            <a:ext cx="10789920" cy="274320"/>
          </a:xfrm>
          <a:prstGeom prst="rect">
            <a:avLst/>
          </a:prstGeom>
          <a:noFill/>
          <a:ln/>
        </p:spPr>
        <p:txBody>
          <a:bodyPr wrap="square" lIns="0" tIns="0" rIns="0" bIns="0" rtlCol="0" anchor="ctr"/>
          <a:lstStyle/>
          <a:p>
            <a:pPr indent="0" marL="0">
              <a:buNone/>
            </a:pPr>
            <a:r>
              <a:rPr lang="en-US" sz="1200" i="1" dirty="0">
                <a:solidFill>
                  <a:srgbClr val="6B6B6B"/>
                </a:solidFill>
                <a:latin typeface="Calibri" pitchFamily="34" charset="0"/>
                <a:ea typeface="Calibri" pitchFamily="34" charset="-122"/>
                <a:cs typeface="Calibri" pitchFamily="34" charset="-120"/>
              </a:rPr>
              <a:t>→  Dos partidos de 90 min pueden tener T_RECD muy distintos.</a:t>
            </a:r>
            <a:endParaRPr lang="en-US" sz="12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51</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4 · COMPUERTA</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La compuerta g(τₛ)</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algn="l" indent="0" marL="0">
              <a:buNone/>
            </a:pPr>
            <a:r>
              <a:rPr lang="en-US" sz="1800" dirty="0">
                <a:solidFill>
                  <a:srgbClr val="1A1A1A"/>
                </a:solidFill>
                <a:latin typeface="Calibri" pitchFamily="34" charset="0"/>
                <a:ea typeface="Calibri" pitchFamily="34" charset="-122"/>
                <a:cs typeface="Calibri" pitchFamily="34" charset="-120"/>
              </a:rPr>
              <a:t>g mapea τₛ a un factor en un intervalo acotado (p. ej. [−1,1] o [0,1] según convención del pipeline). Su papel es permitir, atenuar o invertir el avance según la banda de coherencia. Formas admitidas: tramos constantes por banda, o sigmoide suave centrada en los umbrales.</a:t>
            </a:r>
            <a:endParaRPr lang="en-US" sz="18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52</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4 · ACUMULACIÓN</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Acumulación del tiempo extramental T</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Shape 6"/>
          <p:cNvSpPr/>
          <p:nvPr/>
        </p:nvSpPr>
        <p:spPr>
          <a:xfrm>
            <a:off x="868680" y="1865376"/>
            <a:ext cx="10424160" cy="1508760"/>
          </a:xfrm>
          <a:prstGeom prst="roundRect">
            <a:avLst>
              <a:gd name="adj" fmla="val 4848"/>
            </a:avLst>
          </a:prstGeom>
          <a:solidFill>
            <a:srgbClr val="FFFFFF"/>
          </a:solidFill>
          <a:ln w="15875">
            <a:solidFill>
              <a:srgbClr val="D9D5CC"/>
            </a:solidFill>
            <a:prstDash val="solid"/>
          </a:ln>
        </p:spPr>
        <p:txBody>
          <a:bodyPr/>
          <a:p/>
        </p:txBody>
      </p:sp>
      <p:pic>
        <p:nvPicPr>
          <p:cNvPr id="9" name="Image 0" descr="/Users/johelpadilla/grok-safe/Presentaciones/eq_assets/t_recd.png">    </p:cNvPr>
          <p:cNvPicPr>
            <a:picLocks noChangeAspect="1"/>
          </p:cNvPicPr>
          <p:nvPr/>
        </p:nvPicPr>
        <p:blipFill>
          <a:blip r:embed="rId1"/>
          <a:stretch>
            <a:fillRect/>
          </a:stretch>
        </p:blipFill>
        <p:spPr>
          <a:xfrm>
            <a:off x="2714881" y="2029968"/>
            <a:ext cx="6731758" cy="1179576"/>
          </a:xfrm>
          <a:prstGeom prst="rect">
            <a:avLst/>
          </a:prstGeom>
        </p:spPr>
      </p:pic>
      <p:sp>
        <p:nvSpPr>
          <p:cNvPr id="10" name="Text 7"/>
          <p:cNvSpPr/>
          <p:nvPr/>
        </p:nvSpPr>
        <p:spPr>
          <a:xfrm>
            <a:off x="685800" y="3557016"/>
            <a:ext cx="10789920" cy="2798064"/>
          </a:xfrm>
          <a:prstGeom prst="rect">
            <a:avLst/>
          </a:prstGeom>
          <a:noFill/>
          <a:ln/>
        </p:spPr>
        <p:txBody>
          <a:bodyPr wrap="square" lIns="0" tIns="0" rIns="0" bIns="0" rtlCol="0" anchor="t"/>
          <a:lstStyle/>
          <a:p>
            <a:pPr algn="l" indent="0" marL="0">
              <a:buNone/>
            </a:pPr>
            <a:r>
              <a:rPr lang="en-US" sz="1600" dirty="0">
                <a:solidFill>
                  <a:srgbClr val="1A1A1A"/>
                </a:solidFill>
                <a:latin typeface="Calibri" pitchFamily="34" charset="0"/>
                <a:ea typeface="Calibri" pitchFamily="34" charset="-122"/>
                <a:cs typeface="Calibri" pitchFamily="34" charset="-120"/>
              </a:rPr>
              <a:t>T_RECD es la suma de incrementos filtrados. Dos trayectorias con el mismo tiempo cronológico pueden tener T_RECD muy distintos si su historia de bandas y rachas difiere.</a:t>
            </a:r>
            <a:endParaRPr lang="en-US" sz="16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53</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4 · DINÁMICA</a:t>
            </a:r>
            <a:endParaRPr lang="en-US" sz="1100" dirty="0"/>
          </a:p>
        </p:txBody>
      </p:sp>
      <p:sp>
        <p:nvSpPr>
          <p:cNvPr id="6" name="Text 4"/>
          <p:cNvSpPr/>
          <p:nvPr/>
        </p:nvSpPr>
        <p:spPr>
          <a:xfrm>
            <a:off x="685800" y="777240"/>
            <a:ext cx="10789920" cy="914400"/>
          </a:xfrm>
          <a:prstGeom prst="rect">
            <a:avLst/>
          </a:prstGeom>
          <a:noFill/>
          <a:ln/>
        </p:spPr>
        <p:txBody>
          <a:bodyPr wrap="square" lIns="0" tIns="0" rIns="0" bIns="0" rtlCol="0" anchor="t"/>
          <a:lstStyle/>
          <a:p>
            <a:pPr indent="0" marL="0">
              <a:buNone/>
            </a:pPr>
            <a:r>
              <a:rPr lang="en-US" sz="2800" dirty="0">
                <a:solidFill>
                  <a:srgbClr val="1A1A1A"/>
                </a:solidFill>
                <a:latin typeface="Georgia" pitchFamily="34" charset="0"/>
                <a:ea typeface="Georgia" pitchFamily="34" charset="-122"/>
                <a:cs typeface="Georgia" pitchFamily="34" charset="-120"/>
              </a:rPr>
              <a:t>Interpretación dinámica del avance del reloj</a:t>
            </a:r>
            <a:endParaRPr lang="en-US" sz="2800" dirty="0"/>
          </a:p>
        </p:txBody>
      </p:sp>
      <p:sp>
        <p:nvSpPr>
          <p:cNvPr id="7" name="Shape 5"/>
          <p:cNvSpPr/>
          <p:nvPr/>
        </p:nvSpPr>
        <p:spPr>
          <a:xfrm>
            <a:off x="685800" y="180136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2002536"/>
            <a:ext cx="10789920" cy="435254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Avance grande: reorganización ordinal intensa con compuerta abierta y poca compresión.</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Avance pequeño: ocupación profunda de banda C con k_run elevado (pasos finos).</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Avance nulo o unitario fuera de banda: depende de la política Δt_out del pipeline.</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El reloj mide masa de reorganización filtrada, no duración de calendario.</a:t>
            </a:r>
            <a:endParaRPr lang="en-US" sz="17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54</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4 · FORMA ANIDADA</a:t>
            </a:r>
            <a:endParaRPr lang="en-US" sz="1100" dirty="0"/>
          </a:p>
        </p:txBody>
      </p:sp>
      <p:sp>
        <p:nvSpPr>
          <p:cNvPr id="6" name="Text 4"/>
          <p:cNvSpPr/>
          <p:nvPr/>
        </p:nvSpPr>
        <p:spPr>
          <a:xfrm>
            <a:off x="685800" y="777240"/>
            <a:ext cx="10789920" cy="914400"/>
          </a:xfrm>
          <a:prstGeom prst="rect">
            <a:avLst/>
          </a:prstGeom>
          <a:noFill/>
          <a:ln/>
        </p:spPr>
        <p:txBody>
          <a:bodyPr wrap="square" lIns="0" tIns="0" rIns="0" bIns="0" rtlCol="0" anchor="t"/>
          <a:lstStyle/>
          <a:p>
            <a:pPr indent="0" marL="0">
              <a:buNone/>
            </a:pPr>
            <a:r>
              <a:rPr lang="en-US" sz="2800" dirty="0">
                <a:solidFill>
                  <a:srgbClr val="1A1A1A"/>
                </a:solidFill>
                <a:latin typeface="Georgia" pitchFamily="34" charset="0"/>
                <a:ea typeface="Georgia" pitchFamily="34" charset="-122"/>
                <a:cs typeface="Georgia" pitchFamily="34" charset="-120"/>
              </a:rPr>
              <a:t>Forma teórica anidada del incremento (masa Φ)</a:t>
            </a:r>
            <a:endParaRPr lang="en-US" sz="2800" dirty="0"/>
          </a:p>
        </p:txBody>
      </p:sp>
      <p:sp>
        <p:nvSpPr>
          <p:cNvPr id="7" name="Shape 5"/>
          <p:cNvSpPr/>
          <p:nvPr/>
        </p:nvSpPr>
        <p:spPr>
          <a:xfrm>
            <a:off x="685800" y="1801368"/>
            <a:ext cx="10789920" cy="13716"/>
          </a:xfrm>
          <a:prstGeom prst="rect">
            <a:avLst/>
          </a:prstGeom>
          <a:solidFill>
            <a:srgbClr val="D9D5CC"/>
          </a:solidFill>
          <a:ln w="12700">
            <a:solidFill>
              <a:srgbClr val="D9D5CC"/>
            </a:solidFill>
            <a:prstDash val="solid"/>
          </a:ln>
        </p:spPr>
        <p:txBody>
          <a:bodyPr/>
          <a:p/>
        </p:txBody>
      </p:sp>
      <p:sp>
        <p:nvSpPr>
          <p:cNvPr id="8" name="Shape 6"/>
          <p:cNvSpPr/>
          <p:nvPr/>
        </p:nvSpPr>
        <p:spPr>
          <a:xfrm>
            <a:off x="868680" y="2002536"/>
            <a:ext cx="10424160" cy="1463040"/>
          </a:xfrm>
          <a:prstGeom prst="roundRect">
            <a:avLst>
              <a:gd name="adj" fmla="val 5000"/>
            </a:avLst>
          </a:prstGeom>
          <a:solidFill>
            <a:srgbClr val="FFFFFF"/>
          </a:solidFill>
          <a:ln w="15875">
            <a:solidFill>
              <a:srgbClr val="D9D5CC"/>
            </a:solidFill>
            <a:prstDash val="solid"/>
          </a:ln>
        </p:spPr>
        <p:txBody>
          <a:bodyPr/>
          <a:p/>
        </p:txBody>
      </p:sp>
      <p:pic>
        <p:nvPicPr>
          <p:cNvPr id="9" name="Image 0" descr="/Users/johelpadilla/grok-safe/Presentaciones/eq_assets/recd_nested.png">    </p:cNvPr>
          <p:cNvPicPr>
            <a:picLocks noChangeAspect="1"/>
          </p:cNvPicPr>
          <p:nvPr/>
        </p:nvPicPr>
        <p:blipFill>
          <a:blip r:embed="rId1"/>
          <a:stretch>
            <a:fillRect/>
          </a:stretch>
        </p:blipFill>
        <p:spPr>
          <a:xfrm>
            <a:off x="2568858" y="2167128"/>
            <a:ext cx="7023804" cy="1133856"/>
          </a:xfrm>
          <a:prstGeom prst="rect">
            <a:avLst/>
          </a:prstGeom>
        </p:spPr>
      </p:pic>
      <p:sp>
        <p:nvSpPr>
          <p:cNvPr id="10" name="Text 7"/>
          <p:cNvSpPr/>
          <p:nvPr/>
        </p:nvSpPr>
        <p:spPr>
          <a:xfrm>
            <a:off x="685800" y="3648456"/>
            <a:ext cx="10789920" cy="2706624"/>
          </a:xfrm>
          <a:prstGeom prst="rect">
            <a:avLst/>
          </a:prstGeom>
          <a:noFill/>
          <a:ln/>
        </p:spPr>
        <p:txBody>
          <a:bodyPr wrap="square" lIns="0" tIns="0" rIns="0" bIns="0" rtlCol="0" anchor="t"/>
          <a:lstStyle/>
          <a:p>
            <a:pPr algn="l" indent="0" marL="0">
              <a:buNone/>
            </a:pPr>
            <a:r>
              <a:rPr lang="en-US" sz="1600" dirty="0">
                <a:solidFill>
                  <a:srgbClr val="1A1A1A"/>
                </a:solidFill>
                <a:latin typeface="Calibri" pitchFamily="34" charset="0"/>
                <a:ea typeface="Calibri" pitchFamily="34" charset="-122"/>
                <a:cs typeface="Calibri" pitchFamily="34" charset="-120"/>
              </a:rPr>
              <a:t>Esta descomposición reparte el incremento entre niveles de conjunción. λ es una pista de régimen (p. ej. transformación monótona de |τₛ|). Φ₃* es el indicador binario o el proxy excess³.</a:t>
            </a:r>
            <a:endParaRPr lang="en-US" sz="16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55</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4 · DOS ECUACIONES</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Ecuación legada vs. ecuación anidada</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Shape 6"/>
          <p:cNvSpPr/>
          <p:nvPr/>
        </p:nvSpPr>
        <p:spPr>
          <a:xfrm>
            <a:off x="685800" y="1865376"/>
            <a:ext cx="5212080" cy="3657600"/>
          </a:xfrm>
          <a:prstGeom prst="roundRect">
            <a:avLst>
              <a:gd name="adj" fmla="val 2000"/>
            </a:avLst>
          </a:prstGeom>
          <a:solidFill>
            <a:srgbClr val="FFFFFF"/>
          </a:solidFill>
          <a:ln w="12700">
            <a:solidFill>
              <a:srgbClr val="D9D5CC"/>
            </a:solidFill>
            <a:prstDash val="solid"/>
          </a:ln>
        </p:spPr>
        <p:txBody>
          <a:bodyPr/>
          <a:p/>
        </p:txBody>
      </p:sp>
      <p:sp>
        <p:nvSpPr>
          <p:cNvPr id="9" name="Text 7"/>
          <p:cNvSpPr/>
          <p:nvPr/>
        </p:nvSpPr>
        <p:spPr>
          <a:xfrm>
            <a:off x="914400" y="2048256"/>
            <a:ext cx="4754880" cy="411480"/>
          </a:xfrm>
          <a:prstGeom prst="rect">
            <a:avLst/>
          </a:prstGeom>
          <a:noFill/>
          <a:ln/>
        </p:spPr>
        <p:txBody>
          <a:bodyPr wrap="square" lIns="0" tIns="0" rIns="0" bIns="0" rtlCol="0" anchor="ctr"/>
          <a:lstStyle/>
          <a:p>
            <a:pPr indent="0" marL="0">
              <a:buNone/>
            </a:pPr>
            <a:r>
              <a:rPr lang="en-US" sz="1800" dirty="0">
                <a:solidFill>
                  <a:srgbClr val="7B2D26"/>
                </a:solidFill>
                <a:latin typeface="Georgia" pitchFamily="34" charset="0"/>
                <a:ea typeface="Georgia" pitchFamily="34" charset="-122"/>
                <a:cs typeface="Georgia" pitchFamily="34" charset="-120"/>
              </a:rPr>
              <a:t>Ecuación (1) — operacional</a:t>
            </a:r>
            <a:endParaRPr lang="en-US" sz="1800" dirty="0"/>
          </a:p>
        </p:txBody>
      </p:sp>
      <p:sp>
        <p:nvSpPr>
          <p:cNvPr id="10" name="Text 8"/>
          <p:cNvSpPr/>
          <p:nvPr/>
        </p:nvSpPr>
        <p:spPr>
          <a:xfrm>
            <a:off x="914400" y="2551176"/>
            <a:ext cx="4754880" cy="2743200"/>
          </a:xfrm>
          <a:prstGeom prst="rect">
            <a:avLst/>
          </a:prstGeom>
          <a:noFill/>
          <a:ln/>
        </p:spPr>
        <p:txBody>
          <a:bodyPr wrap="square" lIns="0" tIns="0" rIns="0" bIns="0" rtlCol="0" anchor="t"/>
          <a:lstStyle/>
          <a:p>
            <a:pPr indent="0" marL="0">
              <a:buNone/>
            </a:pPr>
            <a:r>
              <a:rPr lang="en-US" sz="1500" dirty="0">
                <a:solidFill>
                  <a:srgbClr val="1A1A1A"/>
                </a:solidFill>
                <a:latin typeface="Calibri" pitchFamily="34" charset="0"/>
                <a:ea typeface="Calibri" pitchFamily="34" charset="-122"/>
                <a:cs typeface="Calibri" pitchFamily="34" charset="-120"/>
              </a:rPr>
              <a:t>t ← t + Δt · g(τₛ) · α(state)</a:t>
            </a:r>
            <a:endParaRPr lang="en-US" sz="1500" dirty="0"/>
          </a:p>
          <a:p>
            <a:pPr indent="0" marL="0">
              <a:buNone/>
            </a:pPr>
            <a:endParaRPr lang="en-US" sz="1500" dirty="0"/>
          </a:p>
          <a:p>
            <a:pPr indent="0" marL="0">
              <a:buNone/>
            </a:pPr>
            <a:r>
              <a:rPr lang="en-US" sz="1500" dirty="0">
                <a:solidFill>
                  <a:srgbClr val="1A1A1A"/>
                </a:solidFill>
                <a:latin typeface="Calibri" pitchFamily="34" charset="0"/>
                <a:ea typeface="Calibri" pitchFamily="34" charset="-122"/>
                <a:cs typeface="Calibri" pitchFamily="34" charset="-120"/>
              </a:rPr>
              <a:t>Pregunta: ¿cómo avanza el reloj en campo?</a:t>
            </a:r>
            <a:endParaRPr lang="en-US" sz="1500" dirty="0"/>
          </a:p>
          <a:p>
            <a:pPr indent="0" marL="0">
              <a:buNone/>
            </a:pPr>
            <a:endParaRPr lang="en-US" sz="1500" dirty="0"/>
          </a:p>
          <a:p>
            <a:pPr indent="0" marL="0">
              <a:buNone/>
            </a:pPr>
            <a:r>
              <a:rPr lang="en-US" sz="1500" dirty="0">
                <a:solidFill>
                  <a:srgbClr val="1A1A1A"/>
                </a:solidFill>
                <a:latin typeface="Calibri" pitchFamily="34" charset="0"/>
                <a:ea typeface="Calibri" pitchFamily="34" charset="-122"/>
                <a:cs typeface="Calibri" pitchFamily="34" charset="-120"/>
              </a:rPr>
              <a:t>Usada en dengue, Holter, RQA.</a:t>
            </a:r>
            <a:endParaRPr lang="en-US" sz="1500" dirty="0"/>
          </a:p>
        </p:txBody>
      </p:sp>
      <p:sp>
        <p:nvSpPr>
          <p:cNvPr id="11" name="Shape 9"/>
          <p:cNvSpPr/>
          <p:nvPr/>
        </p:nvSpPr>
        <p:spPr>
          <a:xfrm>
            <a:off x="6263640" y="1865376"/>
            <a:ext cx="5212080" cy="3657600"/>
          </a:xfrm>
          <a:prstGeom prst="roundRect">
            <a:avLst>
              <a:gd name="adj" fmla="val 2000"/>
            </a:avLst>
          </a:prstGeom>
          <a:solidFill>
            <a:srgbClr val="FFFFFF"/>
          </a:solidFill>
          <a:ln w="12700">
            <a:solidFill>
              <a:srgbClr val="D9D5CC"/>
            </a:solidFill>
            <a:prstDash val="solid"/>
          </a:ln>
        </p:spPr>
        <p:txBody>
          <a:bodyPr/>
          <a:p/>
        </p:txBody>
      </p:sp>
      <p:sp>
        <p:nvSpPr>
          <p:cNvPr id="12" name="Text 10"/>
          <p:cNvSpPr/>
          <p:nvPr/>
        </p:nvSpPr>
        <p:spPr>
          <a:xfrm>
            <a:off x="6492240" y="2048256"/>
            <a:ext cx="4754880" cy="411480"/>
          </a:xfrm>
          <a:prstGeom prst="rect">
            <a:avLst/>
          </a:prstGeom>
          <a:noFill/>
          <a:ln/>
        </p:spPr>
        <p:txBody>
          <a:bodyPr wrap="square" lIns="0" tIns="0" rIns="0" bIns="0" rtlCol="0" anchor="ctr"/>
          <a:lstStyle/>
          <a:p>
            <a:pPr indent="0" marL="0">
              <a:buNone/>
            </a:pPr>
            <a:r>
              <a:rPr lang="en-US" sz="1800" dirty="0">
                <a:solidFill>
                  <a:srgbClr val="7B2D26"/>
                </a:solidFill>
                <a:latin typeface="Georgia" pitchFamily="34" charset="0"/>
                <a:ea typeface="Georgia" pitchFamily="34" charset="-122"/>
                <a:cs typeface="Georgia" pitchFamily="34" charset="-120"/>
              </a:rPr>
              <a:t>Ecuación (2) — masa anidada</a:t>
            </a:r>
            <a:endParaRPr lang="en-US" sz="1800" dirty="0"/>
          </a:p>
        </p:txBody>
      </p:sp>
      <p:sp>
        <p:nvSpPr>
          <p:cNvPr id="13" name="Text 11"/>
          <p:cNvSpPr/>
          <p:nvPr/>
        </p:nvSpPr>
        <p:spPr>
          <a:xfrm>
            <a:off x="6492240" y="2551176"/>
            <a:ext cx="4754880" cy="2743200"/>
          </a:xfrm>
          <a:prstGeom prst="rect">
            <a:avLst/>
          </a:prstGeom>
          <a:noFill/>
          <a:ln/>
        </p:spPr>
        <p:txBody>
          <a:bodyPr wrap="square" lIns="0" tIns="0" rIns="0" bIns="0" rtlCol="0" anchor="t"/>
          <a:lstStyle/>
          <a:p>
            <a:pPr indent="0" marL="0">
              <a:buNone/>
            </a:pPr>
            <a:r>
              <a:rPr lang="en-US" sz="1500" dirty="0">
                <a:solidFill>
                  <a:srgbClr val="1A1A1A"/>
                </a:solidFill>
                <a:latin typeface="Calibri" pitchFamily="34" charset="0"/>
                <a:ea typeface="Calibri" pitchFamily="34" charset="-122"/>
                <a:cs typeface="Calibri" pitchFamily="34" charset="-120"/>
              </a:rPr>
              <a:t>ΔRECD = suma α_ℓ(λ) Φ_ℓ*</a:t>
            </a:r>
            <a:endParaRPr lang="en-US" sz="1500" dirty="0"/>
          </a:p>
          <a:p>
            <a:pPr indent="0" marL="0">
              <a:buNone/>
            </a:pPr>
            <a:endParaRPr lang="en-US" sz="1500" dirty="0"/>
          </a:p>
          <a:p>
            <a:pPr indent="0" marL="0">
              <a:buNone/>
            </a:pPr>
            <a:r>
              <a:rPr lang="en-US" sz="1500" dirty="0">
                <a:solidFill>
                  <a:srgbClr val="1A1A1A"/>
                </a:solidFill>
                <a:latin typeface="Calibri" pitchFamily="34" charset="0"/>
                <a:ea typeface="Calibri" pitchFamily="34" charset="-122"/>
                <a:cs typeface="Calibri" pitchFamily="34" charset="-120"/>
              </a:rPr>
              <a:t>Pregunta: ¿cómo se reparte el incremento entre Φ₁–Φ₃?</a:t>
            </a:r>
            <a:endParaRPr lang="en-US" sz="1500" dirty="0"/>
          </a:p>
          <a:p>
            <a:pPr indent="0" marL="0">
              <a:buNone/>
            </a:pPr>
            <a:endParaRPr lang="en-US" sz="1500" dirty="0"/>
          </a:p>
          <a:p>
            <a:pPr indent="0" marL="0">
              <a:buNone/>
            </a:pPr>
            <a:r>
              <a:rPr lang="en-US" sz="1500" dirty="0">
                <a:solidFill>
                  <a:srgbClr val="1A1A1A"/>
                </a:solidFill>
                <a:latin typeface="Calibri" pitchFamily="34" charset="0"/>
                <a:ea typeface="Calibri" pitchFamily="34" charset="-122"/>
                <a:cs typeface="Calibri" pitchFamily="34" charset="-120"/>
              </a:rPr>
              <a:t>Diagnóstico de profundidad.</a:t>
            </a:r>
            <a:endParaRPr lang="en-US" sz="15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56</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4 · CIERRE</a:t>
            </a:r>
            <a:endParaRPr lang="en-US" sz="1100" dirty="0"/>
          </a:p>
        </p:txBody>
      </p:sp>
      <p:sp>
        <p:nvSpPr>
          <p:cNvPr id="6" name="Text 4"/>
          <p:cNvSpPr/>
          <p:nvPr/>
        </p:nvSpPr>
        <p:spPr>
          <a:xfrm>
            <a:off x="685800" y="777240"/>
            <a:ext cx="10789920" cy="914400"/>
          </a:xfrm>
          <a:prstGeom prst="rect">
            <a:avLst/>
          </a:prstGeom>
          <a:noFill/>
          <a:ln/>
        </p:spPr>
        <p:txBody>
          <a:bodyPr wrap="square" lIns="0" tIns="0" rIns="0" bIns="0" rtlCol="0" anchor="t"/>
          <a:lstStyle/>
          <a:p>
            <a:pPr indent="0" marL="0">
              <a:buNone/>
            </a:pPr>
            <a:r>
              <a:rPr lang="en-US" sz="2800" dirty="0">
                <a:solidFill>
                  <a:srgbClr val="1A1A1A"/>
                </a:solidFill>
                <a:latin typeface="Georgia" pitchFamily="34" charset="0"/>
                <a:ea typeface="Georgia" pitchFamily="34" charset="-122"/>
                <a:cs typeface="Georgia" pitchFamily="34" charset="-120"/>
              </a:rPr>
              <a:t>Estado del RECD antes de la jerarquía detallada</a:t>
            </a:r>
            <a:endParaRPr lang="en-US" sz="2800" dirty="0"/>
          </a:p>
        </p:txBody>
      </p:sp>
      <p:sp>
        <p:nvSpPr>
          <p:cNvPr id="7" name="Shape 5"/>
          <p:cNvSpPr/>
          <p:nvPr/>
        </p:nvSpPr>
        <p:spPr>
          <a:xfrm>
            <a:off x="685800" y="180136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2002536"/>
            <a:ext cx="10789920" cy="435254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Ya tenemos: τₛ, bandas, Δt_base con δ, g, α, T acumulado.</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Falta explicitar qué son Φ₁, Φ₂, Φ₃ y excess³.</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Sin esa jerarquía, el reloj no distingue profundidad de conjunción.</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Siguiente bloque: definición formal nivel por nivel.</a:t>
            </a:r>
            <a:endParaRPr lang="en-US" sz="17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57</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5</a:t>
            </a:r>
            <a:endParaRPr lang="en-US" sz="1100" dirty="0"/>
          </a:p>
        </p:txBody>
      </p:sp>
      <p:sp>
        <p:nvSpPr>
          <p:cNvPr id="6" name="Text 4"/>
          <p:cNvSpPr/>
          <p:nvPr/>
        </p:nvSpPr>
        <p:spPr>
          <a:xfrm>
            <a:off x="685800" y="2194560"/>
            <a:ext cx="10789920" cy="914400"/>
          </a:xfrm>
          <a:prstGeom prst="rect">
            <a:avLst/>
          </a:prstGeom>
          <a:noFill/>
          <a:ln/>
        </p:spPr>
        <p:txBody>
          <a:bodyPr wrap="square" lIns="0" tIns="0" rIns="0" bIns="0" rtlCol="0" anchor="ctr"/>
          <a:lstStyle/>
          <a:p>
            <a:pPr indent="0" marL="0">
              <a:buNone/>
            </a:pPr>
            <a:r>
              <a:rPr lang="en-US" sz="4000" dirty="0">
                <a:solidFill>
                  <a:srgbClr val="1A1A1A"/>
                </a:solidFill>
                <a:latin typeface="Georgia" pitchFamily="34" charset="0"/>
                <a:ea typeface="Georgia" pitchFamily="34" charset="-122"/>
                <a:cs typeface="Georgia" pitchFamily="34" charset="-120"/>
              </a:rPr>
              <a:t>Jerarquía de conjunciones ordinales</a:t>
            </a:r>
            <a:endParaRPr lang="en-US" sz="4000" dirty="0"/>
          </a:p>
        </p:txBody>
      </p:sp>
      <p:sp>
        <p:nvSpPr>
          <p:cNvPr id="7" name="Text 5"/>
          <p:cNvSpPr/>
          <p:nvPr/>
        </p:nvSpPr>
        <p:spPr>
          <a:xfrm>
            <a:off x="685800" y="3200400"/>
            <a:ext cx="10789920" cy="731520"/>
          </a:xfrm>
          <a:prstGeom prst="rect">
            <a:avLst/>
          </a:prstGeom>
          <a:noFill/>
          <a:ln/>
        </p:spPr>
        <p:txBody>
          <a:bodyPr wrap="square" lIns="0" tIns="0" rIns="0" bIns="0" rtlCol="0" anchor="ctr"/>
          <a:lstStyle/>
          <a:p>
            <a:pPr indent="0" marL="0">
              <a:buNone/>
            </a:pPr>
            <a:r>
              <a:rPr lang="en-US" sz="1800" i="1" dirty="0">
                <a:solidFill>
                  <a:srgbClr val="6B6B6B"/>
                </a:solidFill>
                <a:latin typeface="Calibri" pitchFamily="34" charset="0"/>
                <a:ea typeface="Calibri" pitchFamily="34" charset="-122"/>
                <a:cs typeface="Calibri" pitchFamily="34" charset="-120"/>
              </a:rPr>
              <a:t>Φ₁ ⊂ Φ₂ ⊂ Φ₃ y el proxy continuous excess³</a:t>
            </a:r>
            <a:endParaRPr lang="en-US" sz="18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58</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5 · IDEA RECTORA</a:t>
            </a:r>
            <a:endParaRPr lang="en-US" sz="1100" dirty="0"/>
          </a:p>
        </p:txBody>
      </p:sp>
      <p:sp>
        <p:nvSpPr>
          <p:cNvPr id="6" name="Text 4"/>
          <p:cNvSpPr/>
          <p:nvPr/>
        </p:nvSpPr>
        <p:spPr>
          <a:xfrm>
            <a:off x="685800" y="777240"/>
            <a:ext cx="10789920" cy="1051560"/>
          </a:xfrm>
          <a:prstGeom prst="rect">
            <a:avLst/>
          </a:prstGeom>
          <a:noFill/>
          <a:ln/>
        </p:spPr>
        <p:txBody>
          <a:bodyPr wrap="square" lIns="0" tIns="0" rIns="0" bIns="0" rtlCol="0" anchor="t"/>
          <a:lstStyle/>
          <a:p>
            <a:pPr indent="0" marL="0">
              <a:buNone/>
            </a:pPr>
            <a:r>
              <a:rPr lang="en-US" sz="2600" dirty="0">
                <a:solidFill>
                  <a:srgbClr val="1A1A1A"/>
                </a:solidFill>
                <a:latin typeface="Georgia" pitchFamily="34" charset="0"/>
                <a:ea typeface="Georgia" pitchFamily="34" charset="-122"/>
                <a:cs typeface="Georgia" pitchFamily="34" charset="-120"/>
              </a:rPr>
              <a:t>No toda coincidencia ordinal tiene la misma profundidad</a:t>
            </a:r>
            <a:endParaRPr lang="en-US" sz="2600" dirty="0"/>
          </a:p>
        </p:txBody>
      </p:sp>
      <p:sp>
        <p:nvSpPr>
          <p:cNvPr id="7" name="Shape 5"/>
          <p:cNvSpPr/>
          <p:nvPr/>
        </p:nvSpPr>
        <p:spPr>
          <a:xfrm>
            <a:off x="685800" y="193852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2139696"/>
            <a:ext cx="10789920" cy="4215384"/>
          </a:xfrm>
          <a:prstGeom prst="rect">
            <a:avLst/>
          </a:prstGeom>
          <a:noFill/>
          <a:ln/>
        </p:spPr>
        <p:txBody>
          <a:bodyPr wrap="square" lIns="0" tIns="0" rIns="0" bIns="0" rtlCol="0" anchor="t"/>
          <a:lstStyle/>
          <a:p>
            <a:pPr algn="l" indent="0" marL="0">
              <a:buNone/>
            </a:pPr>
            <a:r>
              <a:rPr lang="en-US" sz="1800" dirty="0">
                <a:solidFill>
                  <a:srgbClr val="1A1A1A"/>
                </a:solidFill>
                <a:latin typeface="Calibri" pitchFamily="34" charset="0"/>
                <a:ea typeface="Calibri" pitchFamily="34" charset="-122"/>
                <a:cs typeface="Calibri" pitchFamily="34" charset="-120"/>
              </a:rPr>
              <a:t>Una co-ocurrencia momentánea de símbolos no es lo mismo que una relación persistente, ni que un superávit sinérgico irreducible a pares. La jerarquía formaliza tres niveles anidados de conjunción.</a:t>
            </a:r>
            <a:endParaRPr lang="en-US" sz="18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59</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5 · ANIDAMIENTO</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Relación jerárquica formal</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Shape 6"/>
          <p:cNvSpPr/>
          <p:nvPr/>
        </p:nvSpPr>
        <p:spPr>
          <a:xfrm>
            <a:off x="868680" y="1865376"/>
            <a:ext cx="10424160" cy="1280160"/>
          </a:xfrm>
          <a:prstGeom prst="roundRect">
            <a:avLst>
              <a:gd name="adj" fmla="val 5714"/>
            </a:avLst>
          </a:prstGeom>
          <a:solidFill>
            <a:srgbClr val="FFFFFF"/>
          </a:solidFill>
          <a:ln w="15875">
            <a:solidFill>
              <a:srgbClr val="D9D5CC"/>
            </a:solidFill>
            <a:prstDash val="solid"/>
          </a:ln>
        </p:spPr>
        <p:txBody>
          <a:bodyPr/>
          <a:p/>
        </p:txBody>
      </p:sp>
      <p:pic>
        <p:nvPicPr>
          <p:cNvPr id="9" name="Image 0" descr="/Users/johelpadilla/grok-safe/Presentaciones/eq_assets/nesting.png">    </p:cNvPr>
          <p:cNvPicPr>
            <a:picLocks noChangeAspect="1"/>
          </p:cNvPicPr>
          <p:nvPr/>
        </p:nvPicPr>
        <p:blipFill>
          <a:blip r:embed="rId1"/>
          <a:stretch>
            <a:fillRect/>
          </a:stretch>
        </p:blipFill>
        <p:spPr>
          <a:xfrm>
            <a:off x="3428037" y="2029968"/>
            <a:ext cx="5305445" cy="950976"/>
          </a:xfrm>
          <a:prstGeom prst="rect">
            <a:avLst/>
          </a:prstGeom>
        </p:spPr>
      </p:pic>
      <p:sp>
        <p:nvSpPr>
          <p:cNvPr id="10" name="Text 7"/>
          <p:cNvSpPr/>
          <p:nvPr/>
        </p:nvSpPr>
        <p:spPr>
          <a:xfrm>
            <a:off x="685800" y="3328416"/>
            <a:ext cx="10789920" cy="3026664"/>
          </a:xfrm>
          <a:prstGeom prst="rect">
            <a:avLst/>
          </a:prstGeom>
          <a:noFill/>
          <a:ln/>
        </p:spPr>
        <p:txBody>
          <a:bodyPr wrap="square" lIns="0" tIns="0" rIns="0" bIns="0" rtlCol="0" anchor="t"/>
          <a:lstStyle/>
          <a:p>
            <a:pPr algn="l" indent="0" marL="0">
              <a:buNone/>
            </a:pPr>
            <a:r>
              <a:rPr lang="en-US" sz="1600" dirty="0">
                <a:solidFill>
                  <a:srgbClr val="1A1A1A"/>
                </a:solidFill>
                <a:latin typeface="Calibri" pitchFamily="34" charset="0"/>
                <a:ea typeface="Calibri" pitchFamily="34" charset="-122"/>
                <a:cs typeface="Calibri" pitchFamily="34" charset="-120"/>
              </a:rPr>
              <a:t>En el sentido de profundidad estructural: un evento de nivel superior implica organización al menos tan fuerte como los niveles inferiores, y aporta un residuo no reducido a ellos. La notación de inclusión es de profundidad, no necesariamente de inclusión de conjuntos de tiempos en todo dataset.</a:t>
            </a:r>
            <a:endParaRPr lang="en-US" sz="16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60</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5 · NIVEL 1</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Φ₁ — coincidencia de patrones (Nivel 1)</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algn="l" indent="0" marL="0">
              <a:buNone/>
            </a:pPr>
            <a:r>
              <a:rPr lang="en-US" sz="1800" dirty="0">
                <a:solidFill>
                  <a:srgbClr val="1A1A1A"/>
                </a:solidFill>
                <a:latin typeface="Calibri" pitchFamily="34" charset="0"/>
                <a:ea typeface="Calibri" pitchFamily="34" charset="-122"/>
                <a:cs typeface="Calibri" pitchFamily="34" charset="-120"/>
              </a:rPr>
              <a:t>Φ₁(t) indica que, en el tiempo t (o ventana), hay coincidencia simultánea de patrones ordinales entre un subconjunto suficiente de coordenadas: los símbolos π⁽ⁱ⁾ se alinean en el mismo instante simbólico.</a:t>
            </a:r>
            <a:endParaRPr lang="en-US" sz="18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61</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5 · NIVEL 1</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Definición operativa de Φ₁</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Shape 6"/>
          <p:cNvSpPr/>
          <p:nvPr/>
        </p:nvSpPr>
        <p:spPr>
          <a:xfrm>
            <a:off x="868680" y="1865376"/>
            <a:ext cx="10424160" cy="1417320"/>
          </a:xfrm>
          <a:prstGeom prst="roundRect">
            <a:avLst>
              <a:gd name="adj" fmla="val 5161"/>
            </a:avLst>
          </a:prstGeom>
          <a:solidFill>
            <a:srgbClr val="FFFFFF"/>
          </a:solidFill>
          <a:ln w="15875">
            <a:solidFill>
              <a:srgbClr val="D9D5CC"/>
            </a:solidFill>
            <a:prstDash val="solid"/>
          </a:ln>
        </p:spPr>
        <p:txBody>
          <a:bodyPr/>
          <a:p/>
        </p:txBody>
      </p:sp>
      <p:pic>
        <p:nvPicPr>
          <p:cNvPr id="9" name="Image 0" descr="/Users/johelpadilla/grok-safe/Presentaciones/eq_assets/phi1.png">    </p:cNvPr>
          <p:cNvPicPr>
            <a:picLocks noChangeAspect="1"/>
          </p:cNvPicPr>
          <p:nvPr/>
        </p:nvPicPr>
        <p:blipFill>
          <a:blip r:embed="rId1"/>
          <a:stretch>
            <a:fillRect/>
          </a:stretch>
        </p:blipFill>
        <p:spPr>
          <a:xfrm>
            <a:off x="2557272" y="2029968"/>
            <a:ext cx="7046976" cy="1088136"/>
          </a:xfrm>
          <a:prstGeom prst="rect">
            <a:avLst/>
          </a:prstGeom>
        </p:spPr>
      </p:pic>
      <p:sp>
        <p:nvSpPr>
          <p:cNvPr id="10" name="Text 7"/>
          <p:cNvSpPr/>
          <p:nvPr/>
        </p:nvSpPr>
        <p:spPr>
          <a:xfrm>
            <a:off x="685800" y="3465576"/>
            <a:ext cx="10789920" cy="2889504"/>
          </a:xfrm>
          <a:prstGeom prst="rect">
            <a:avLst/>
          </a:prstGeom>
          <a:noFill/>
          <a:ln/>
        </p:spPr>
        <p:txBody>
          <a:bodyPr wrap="square" lIns="0" tIns="0" rIns="0" bIns="0" rtlCol="0" anchor="t"/>
          <a:lstStyle/>
          <a:p>
            <a:pPr algn="l" indent="0" marL="0">
              <a:buNone/>
            </a:pPr>
            <a:r>
              <a:rPr lang="en-US" sz="1600" dirty="0">
                <a:solidFill>
                  <a:srgbClr val="1A1A1A"/>
                </a:solidFill>
                <a:latin typeface="Calibri" pitchFamily="34" charset="0"/>
                <a:ea typeface="Calibri" pitchFamily="34" charset="-122"/>
                <a:cs typeface="Calibri" pitchFamily="34" charset="-120"/>
              </a:rPr>
              <a:t>Es un indicador (o una tasa normalizada en ventana) de alineación simbólica contemporánea. No exige persistencia temporal ni irreducibilidad a pares.</a:t>
            </a:r>
            <a:endParaRPr lang="en-US" sz="16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62</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5 · NIVEL 2</a:t>
            </a:r>
            <a:endParaRPr lang="en-US" sz="1100" dirty="0"/>
          </a:p>
        </p:txBody>
      </p:sp>
      <p:sp>
        <p:nvSpPr>
          <p:cNvPr id="6" name="Text 4"/>
          <p:cNvSpPr/>
          <p:nvPr/>
        </p:nvSpPr>
        <p:spPr>
          <a:xfrm>
            <a:off x="685800" y="777240"/>
            <a:ext cx="10789920" cy="914400"/>
          </a:xfrm>
          <a:prstGeom prst="rect">
            <a:avLst/>
          </a:prstGeom>
          <a:noFill/>
          <a:ln/>
        </p:spPr>
        <p:txBody>
          <a:bodyPr wrap="square" lIns="0" tIns="0" rIns="0" bIns="0" rtlCol="0" anchor="t"/>
          <a:lstStyle/>
          <a:p>
            <a:pPr indent="0" marL="0">
              <a:buNone/>
            </a:pPr>
            <a:r>
              <a:rPr lang="en-US" sz="2800" dirty="0">
                <a:solidFill>
                  <a:srgbClr val="1A1A1A"/>
                </a:solidFill>
                <a:latin typeface="Georgia" pitchFamily="34" charset="0"/>
                <a:ea typeface="Georgia" pitchFamily="34" charset="-122"/>
                <a:cs typeface="Georgia" pitchFamily="34" charset="-120"/>
              </a:rPr>
              <a:t>Φ₂ — relaciones ordinales persistentes (Nivel 2)</a:t>
            </a:r>
            <a:endParaRPr lang="en-US" sz="2800" dirty="0"/>
          </a:p>
        </p:txBody>
      </p:sp>
      <p:sp>
        <p:nvSpPr>
          <p:cNvPr id="7" name="Shape 5"/>
          <p:cNvSpPr/>
          <p:nvPr/>
        </p:nvSpPr>
        <p:spPr>
          <a:xfrm>
            <a:off x="685800" y="180136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2002536"/>
            <a:ext cx="10789920" cy="4352544"/>
          </a:xfrm>
          <a:prstGeom prst="rect">
            <a:avLst/>
          </a:prstGeom>
          <a:noFill/>
          <a:ln/>
        </p:spPr>
        <p:txBody>
          <a:bodyPr wrap="square" lIns="0" tIns="0" rIns="0" bIns="0" rtlCol="0" anchor="t"/>
          <a:lstStyle/>
          <a:p>
            <a:pPr algn="l" indent="0" marL="0">
              <a:buNone/>
            </a:pPr>
            <a:r>
              <a:rPr lang="en-US" sz="1800" dirty="0">
                <a:solidFill>
                  <a:srgbClr val="1A1A1A"/>
                </a:solidFill>
                <a:latin typeface="Calibri" pitchFamily="34" charset="0"/>
                <a:ea typeface="Calibri" pitchFamily="34" charset="-122"/>
                <a:cs typeface="Calibri" pitchFamily="34" charset="-120"/>
              </a:rPr>
              <a:t>Φ₂ exige no solo coincidencia, sino estructura relacional que persiste a lo largo de un soporte temporal: rachas, recurrencias o estabilidad de la relación ordinal entre canales más allá de un instante aislado.</a:t>
            </a:r>
            <a:endParaRPr lang="en-US" sz="18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63</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5 · NIVEL 2</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Definición operativa de Φ₂</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Condición 1: evidencia de relación ordinal entre canales (no mero ruido de coincidencia).</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Condición 2: persistencia por encima de un umbral de longitud o de densidad de recurrencia.</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Φ₂(t) = 1 cuando ambas se cumplen en la ventana t.</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Φ₂ es más exigente que Φ₁: filtra flashes simbólicos no sostenidos.</a:t>
            </a:r>
            <a:endParaRPr lang="en-US" sz="17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64</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5 · NIVEL 3</a:t>
            </a:r>
            <a:endParaRPr lang="en-US" sz="1100" dirty="0"/>
          </a:p>
        </p:txBody>
      </p:sp>
      <p:sp>
        <p:nvSpPr>
          <p:cNvPr id="6" name="Text 4"/>
          <p:cNvSpPr/>
          <p:nvPr/>
        </p:nvSpPr>
        <p:spPr>
          <a:xfrm>
            <a:off x="685800" y="777240"/>
            <a:ext cx="10789920" cy="914400"/>
          </a:xfrm>
          <a:prstGeom prst="rect">
            <a:avLst/>
          </a:prstGeom>
          <a:noFill/>
          <a:ln/>
        </p:spPr>
        <p:txBody>
          <a:bodyPr wrap="square" lIns="0" tIns="0" rIns="0" bIns="0" rtlCol="0" anchor="t"/>
          <a:lstStyle/>
          <a:p>
            <a:pPr indent="0" marL="0">
              <a:buNone/>
            </a:pPr>
            <a:r>
              <a:rPr lang="en-US" sz="2800" dirty="0">
                <a:solidFill>
                  <a:srgbClr val="1A1A1A"/>
                </a:solidFill>
                <a:latin typeface="Georgia" pitchFamily="34" charset="0"/>
                <a:ea typeface="Georgia" pitchFamily="34" charset="-122"/>
                <a:cs typeface="Georgia" pitchFamily="34" charset="-120"/>
              </a:rPr>
              <a:t>Φ₃ — superávit sinérgico irreducible (Nivel 3)</a:t>
            </a:r>
            <a:endParaRPr lang="en-US" sz="2800" dirty="0"/>
          </a:p>
        </p:txBody>
      </p:sp>
      <p:sp>
        <p:nvSpPr>
          <p:cNvPr id="7" name="Shape 5"/>
          <p:cNvSpPr/>
          <p:nvPr/>
        </p:nvSpPr>
        <p:spPr>
          <a:xfrm>
            <a:off x="685800" y="180136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2002536"/>
            <a:ext cx="10789920" cy="4352544"/>
          </a:xfrm>
          <a:prstGeom prst="rect">
            <a:avLst/>
          </a:prstGeom>
          <a:noFill/>
          <a:ln/>
        </p:spPr>
        <p:txBody>
          <a:bodyPr wrap="square" lIns="0" tIns="0" rIns="0" bIns="0" rtlCol="0" anchor="t"/>
          <a:lstStyle/>
          <a:p>
            <a:pPr algn="l" indent="0" marL="0">
              <a:buNone/>
            </a:pPr>
            <a:r>
              <a:rPr lang="en-US" sz="1800" dirty="0">
                <a:solidFill>
                  <a:srgbClr val="1A1A1A"/>
                </a:solidFill>
                <a:latin typeface="Calibri" pitchFamily="34" charset="0"/>
                <a:ea typeface="Calibri" pitchFamily="34" charset="-122"/>
                <a:cs typeface="Calibri" pitchFamily="34" charset="-120"/>
              </a:rPr>
              <a:t>Φ₃ es el indicador operativo (a menudo 1{excess³ &gt; θ₃}) de organización de orden ≥ 3. La definición fuerte del Nivel 3 no es Φ₃: es el residuo Res_pair = KL(P ‖ P⁽²⁾). excess³ es el proxy escalable, no la identidad.</a:t>
            </a:r>
            <a:endParaRPr lang="en-US" sz="18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65</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5 · EXCESS³</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Definición formal de excess³</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Shape 6"/>
          <p:cNvSpPr/>
          <p:nvPr/>
        </p:nvSpPr>
        <p:spPr>
          <a:xfrm>
            <a:off x="868680" y="1865376"/>
            <a:ext cx="10424160" cy="1691640"/>
          </a:xfrm>
          <a:prstGeom prst="roundRect">
            <a:avLst>
              <a:gd name="adj" fmla="val 4324"/>
            </a:avLst>
          </a:prstGeom>
          <a:solidFill>
            <a:srgbClr val="FFFFFF"/>
          </a:solidFill>
          <a:ln w="15875">
            <a:solidFill>
              <a:srgbClr val="D9D5CC"/>
            </a:solidFill>
            <a:prstDash val="solid"/>
          </a:ln>
        </p:spPr>
        <p:txBody>
          <a:bodyPr/>
          <a:p/>
        </p:txBody>
      </p:sp>
      <p:pic>
        <p:nvPicPr>
          <p:cNvPr id="9" name="Image 0" descr="/Users/johelpadilla/grok-safe/Presentaciones/eq_assets/excess3.png">    </p:cNvPr>
          <p:cNvPicPr>
            <a:picLocks noChangeAspect="1"/>
          </p:cNvPicPr>
          <p:nvPr/>
        </p:nvPicPr>
        <p:blipFill>
          <a:blip r:embed="rId1"/>
          <a:stretch>
            <a:fillRect/>
          </a:stretch>
        </p:blipFill>
        <p:spPr>
          <a:xfrm>
            <a:off x="1789024" y="2029968"/>
            <a:ext cx="8583473" cy="1362456"/>
          </a:xfrm>
          <a:prstGeom prst="rect">
            <a:avLst/>
          </a:prstGeom>
        </p:spPr>
      </p:pic>
      <p:sp>
        <p:nvSpPr>
          <p:cNvPr id="10" name="Text 7"/>
          <p:cNvSpPr/>
          <p:nvPr/>
        </p:nvSpPr>
        <p:spPr>
          <a:xfrm>
            <a:off x="685800" y="3739896"/>
            <a:ext cx="10789920" cy="2615184"/>
          </a:xfrm>
          <a:prstGeom prst="rect">
            <a:avLst/>
          </a:prstGeom>
          <a:noFill/>
          <a:ln/>
        </p:spPr>
        <p:txBody>
          <a:bodyPr wrap="square" lIns="0" tIns="0" rIns="0" bIns="0" rtlCol="0" anchor="t"/>
          <a:lstStyle/>
          <a:p>
            <a:pPr algn="l" indent="0" marL="0">
              <a:buNone/>
            </a:pPr>
            <a:r>
              <a:rPr lang="en-US" sz="1600" dirty="0">
                <a:solidFill>
                  <a:srgbClr val="1A1A1A"/>
                </a:solidFill>
                <a:latin typeface="Calibri" pitchFamily="34" charset="0"/>
                <a:ea typeface="Calibri" pitchFamily="34" charset="-122"/>
                <a:cs typeface="Calibri" pitchFamily="34" charset="-120"/>
              </a:rPr>
              <a:t>Pesos híbridos fijos 0.6/0.4, preespecificados; no se reestiman sobre el dataset objetivo. excess³ es el proxy continuo exportable (T-IV). No sustituye a Res_pair ni al reloj RECD.</a:t>
            </a:r>
            <a:endParaRPr lang="en-US" sz="16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66</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5 · SYN Y SURP</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Componentes Syn y Surp</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Syn(t): residual de multiinformación respecto de una línea base por pares (sinergia / exceso multi-cuerpo).</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Surp(t): sorpresa en log-razón bajo independencia de símbolos ordinales (ligado a entropía de permutación Bandt–Pompe).</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La mezcla 0.6/0.4 equilibra residuo sinérgico y sorpresa simbólica.</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Ambos se estiman en la misma ventana ordinal que el resto del marco.</a:t>
            </a:r>
            <a:endParaRPr lang="en-US" sz="17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67</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5 · INDICADOR BINARIO</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De excess³ al indicador Φ₃</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Shape 6"/>
          <p:cNvSpPr/>
          <p:nvPr/>
        </p:nvSpPr>
        <p:spPr>
          <a:xfrm>
            <a:off x="868680" y="1865376"/>
            <a:ext cx="10424160" cy="1691640"/>
          </a:xfrm>
          <a:prstGeom prst="roundRect">
            <a:avLst>
              <a:gd name="adj" fmla="val 4324"/>
            </a:avLst>
          </a:prstGeom>
          <a:solidFill>
            <a:srgbClr val="FFFFFF"/>
          </a:solidFill>
          <a:ln w="15875">
            <a:solidFill>
              <a:srgbClr val="D9D5CC"/>
            </a:solidFill>
            <a:prstDash val="solid"/>
          </a:ln>
        </p:spPr>
        <p:txBody>
          <a:bodyPr/>
          <a:p/>
        </p:txBody>
      </p:sp>
      <p:pic>
        <p:nvPicPr>
          <p:cNvPr id="9" name="Image 0" descr="/Users/johelpadilla/grok-safe/Presentaciones/eq_assets/phi3.png">    </p:cNvPr>
          <p:cNvPicPr>
            <a:picLocks noChangeAspect="1"/>
          </p:cNvPicPr>
          <p:nvPr/>
        </p:nvPicPr>
        <p:blipFill>
          <a:blip r:embed="rId1"/>
          <a:stretch>
            <a:fillRect/>
          </a:stretch>
        </p:blipFill>
        <p:spPr>
          <a:xfrm>
            <a:off x="2129638" y="2029968"/>
            <a:ext cx="7902245" cy="1362456"/>
          </a:xfrm>
          <a:prstGeom prst="rect">
            <a:avLst/>
          </a:prstGeom>
        </p:spPr>
      </p:pic>
      <p:sp>
        <p:nvSpPr>
          <p:cNvPr id="10" name="Text 7"/>
          <p:cNvSpPr/>
          <p:nvPr/>
        </p:nvSpPr>
        <p:spPr>
          <a:xfrm>
            <a:off x="685800" y="3739896"/>
            <a:ext cx="10789920" cy="2615184"/>
          </a:xfrm>
          <a:prstGeom prst="rect">
            <a:avLst/>
          </a:prstGeom>
          <a:noFill/>
          <a:ln/>
        </p:spPr>
        <p:txBody>
          <a:bodyPr wrap="square" lIns="0" tIns="0" rIns="0" bIns="0" rtlCol="0" anchor="t"/>
          <a:lstStyle/>
          <a:p>
            <a:pPr algn="l" indent="0" marL="0">
              <a:buNone/>
            </a:pPr>
            <a:r>
              <a:rPr lang="en-US" sz="1600" dirty="0">
                <a:solidFill>
                  <a:srgbClr val="1A1A1A"/>
                </a:solidFill>
                <a:latin typeface="Calibri" pitchFamily="34" charset="0"/>
                <a:ea typeface="Calibri" pitchFamily="34" charset="-122"/>
                <a:cs typeface="Calibri" pitchFamily="34" charset="-120"/>
              </a:rPr>
              <a:t>θ₃ es un umbral preespecificado (o percentil basal). En la forma anidada, Φ₃* puede ser el binario o el propio excess³ continuo según el pipeline.</a:t>
            </a:r>
            <a:endParaRPr lang="en-US" sz="16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68</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5 · SHARE</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Share f3 del incremento (no abundancia)</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Shape 6"/>
          <p:cNvSpPr/>
          <p:nvPr/>
        </p:nvSpPr>
        <p:spPr>
          <a:xfrm>
            <a:off x="868680" y="1865376"/>
            <a:ext cx="10424160" cy="1691640"/>
          </a:xfrm>
          <a:prstGeom prst="roundRect">
            <a:avLst>
              <a:gd name="adj" fmla="val 4324"/>
            </a:avLst>
          </a:prstGeom>
          <a:solidFill>
            <a:srgbClr val="FFFFFF"/>
          </a:solidFill>
          <a:ln w="15875">
            <a:solidFill>
              <a:srgbClr val="D9D5CC"/>
            </a:solidFill>
            <a:prstDash val="solid"/>
          </a:ln>
        </p:spPr>
        <p:txBody>
          <a:bodyPr/>
          <a:p/>
        </p:txBody>
      </p:sp>
      <p:pic>
        <p:nvPicPr>
          <p:cNvPr id="9" name="Image 0" descr="/Users/johelpadilla/grok-safe/Presentaciones/eq_assets/f3.png">    </p:cNvPr>
          <p:cNvPicPr>
            <a:picLocks noChangeAspect="1"/>
          </p:cNvPicPr>
          <p:nvPr/>
        </p:nvPicPr>
        <p:blipFill>
          <a:blip r:embed="rId1"/>
          <a:stretch>
            <a:fillRect/>
          </a:stretch>
        </p:blipFill>
        <p:spPr>
          <a:xfrm>
            <a:off x="2896335" y="2029968"/>
            <a:ext cx="6368850" cy="1362456"/>
          </a:xfrm>
          <a:prstGeom prst="rect">
            <a:avLst/>
          </a:prstGeom>
        </p:spPr>
      </p:pic>
      <p:sp>
        <p:nvSpPr>
          <p:cNvPr id="10" name="Text 7"/>
          <p:cNvSpPr/>
          <p:nvPr/>
        </p:nvSpPr>
        <p:spPr>
          <a:xfrm>
            <a:off x="685800" y="3739896"/>
            <a:ext cx="10789920" cy="2615184"/>
          </a:xfrm>
          <a:prstGeom prst="rect">
            <a:avLst/>
          </a:prstGeom>
          <a:noFill/>
          <a:ln/>
        </p:spPr>
        <p:txBody>
          <a:bodyPr wrap="square" lIns="0" tIns="0" rIns="0" bIns="0" rtlCol="0" anchor="t"/>
          <a:lstStyle/>
          <a:p>
            <a:pPr algn="l" indent="0" marL="0">
              <a:buNone/>
            </a:pPr>
            <a:r>
              <a:rPr lang="en-US" sz="1600" dirty="0">
                <a:solidFill>
                  <a:srgbClr val="1A1A1A"/>
                </a:solidFill>
                <a:latin typeface="Calibri" pitchFamily="34" charset="0"/>
                <a:ea typeface="Calibri" pitchFamily="34" charset="-122"/>
                <a:cs typeface="Calibri" pitchFamily="34" charset="-120"/>
              </a:rPr>
              <a:t>f₃ es la fracción (share) del incremento ΔRECD atribuida al canal 3 vía α₃. No es la abundancia de excess³. Gibbs: corr(f₃, excess3) ≈ 0.08. Abundancia ≠ share.</a:t>
            </a:r>
            <a:endParaRPr lang="en-US" sz="16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69</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5 · TRES PLANOS</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Claim, estimador y reloj no son lo mismo</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indent="0" marL="0">
              <a:spcAft>
                <a:spcPts val="1000"/>
              </a:spcAft>
              <a:buNone/>
            </a:pPr>
            <a:r>
              <a:rPr lang="en-US" sz="1600" dirty="0">
                <a:solidFill>
                  <a:srgbClr val="1A1A1A"/>
                </a:solidFill>
                <a:latin typeface="Calibri" pitchFamily="34" charset="0"/>
                <a:ea typeface="Calibri" pitchFamily="34" charset="-122"/>
                <a:cs typeface="Calibri" pitchFamily="34" charset="-120"/>
              </a:rPr>
              <a:t>—  Plano del claim: qué se afirma del joint (p. ej. Res_pair &gt; 0).</a:t>
            </a:r>
            <a:endParaRPr lang="en-US" sz="1600" dirty="0"/>
          </a:p>
          <a:p>
            <a:pPr indent="0" marL="0">
              <a:spcAft>
                <a:spcPts val="1000"/>
              </a:spcAft>
              <a:buNone/>
            </a:pPr>
            <a:r>
              <a:rPr lang="en-US" sz="1600" dirty="0">
                <a:solidFill>
                  <a:srgbClr val="1A1A1A"/>
                </a:solidFill>
                <a:latin typeface="Calibri" pitchFamily="34" charset="0"/>
                <a:ea typeface="Calibri" pitchFamily="34" charset="-122"/>
                <a:cs typeface="Calibri" pitchFamily="34" charset="-120"/>
              </a:rPr>
              <a:t>—  Plano del estimador: qué se calcula en ventana (excess³, Φ₃, τₛ).</a:t>
            </a:r>
            <a:endParaRPr lang="en-US" sz="1600" dirty="0"/>
          </a:p>
          <a:p>
            <a:pPr indent="0" marL="0">
              <a:spcAft>
                <a:spcPts val="1000"/>
              </a:spcAft>
              <a:buNone/>
            </a:pPr>
            <a:r>
              <a:rPr lang="en-US" sz="1600" dirty="0">
                <a:solidFill>
                  <a:srgbClr val="1A1A1A"/>
                </a:solidFill>
                <a:latin typeface="Calibri" pitchFamily="34" charset="0"/>
                <a:ea typeface="Calibri" pitchFamily="34" charset="-122"/>
                <a:cs typeface="Calibri" pitchFamily="34" charset="-120"/>
              </a:rPr>
              <a:t>—  Plano del reloj: cómo α(λ) agrega incrementos (ΔRECD, f₃).</a:t>
            </a:r>
            <a:endParaRPr lang="en-US" sz="1600" dirty="0"/>
          </a:p>
          <a:p>
            <a:pPr indent="0" marL="0">
              <a:spcAft>
                <a:spcPts val="1000"/>
              </a:spcAft>
              <a:buNone/>
            </a:pPr>
            <a:r>
              <a:rPr lang="en-US" sz="1600" dirty="0">
                <a:solidFill>
                  <a:srgbClr val="1A1A1A"/>
                </a:solidFill>
                <a:latin typeface="Calibri" pitchFamily="34" charset="0"/>
                <a:ea typeface="Calibri" pitchFamily="34" charset="-122"/>
                <a:cs typeface="Calibri" pitchFamily="34" charset="-120"/>
              </a:rPr>
              <a:t>—  α(λ) es motor de diseño admisible, no un observable del joint.</a:t>
            </a:r>
            <a:endParaRPr lang="en-US" sz="1600" dirty="0"/>
          </a:p>
          <a:p>
            <a:pPr indent="0" marL="0">
              <a:spcAft>
                <a:spcPts val="1000"/>
              </a:spcAft>
              <a:buNone/>
            </a:pPr>
            <a:r>
              <a:rPr lang="en-US" sz="1600" dirty="0">
                <a:solidFill>
                  <a:srgbClr val="1A1A1A"/>
                </a:solidFill>
                <a:latin typeface="Calibri" pitchFamily="34" charset="0"/>
                <a:ea typeface="Calibri" pitchFamily="34" charset="-122"/>
                <a:cs typeface="Calibri" pitchFamily="34" charset="-120"/>
              </a:rPr>
              <a:t>—  Mezclar los tres planos es el desliz más frecuente del corpus.</a:t>
            </a:r>
            <a:endParaRPr lang="en-US" sz="16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70</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5 · DISTINCIÓN CANÓNICA</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Res_pair vs. excess³</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Shape 6"/>
          <p:cNvSpPr/>
          <p:nvPr/>
        </p:nvSpPr>
        <p:spPr>
          <a:xfrm>
            <a:off x="685800" y="1847088"/>
            <a:ext cx="4983480" cy="3794760"/>
          </a:xfrm>
          <a:prstGeom prst="roundRect">
            <a:avLst>
              <a:gd name="adj" fmla="val 1928"/>
            </a:avLst>
          </a:prstGeom>
          <a:solidFill>
            <a:srgbClr val="E8E4DB"/>
          </a:solidFill>
          <a:ln w="15875">
            <a:solidFill>
              <a:srgbClr val="D9D5CC"/>
            </a:solidFill>
            <a:prstDash val="solid"/>
          </a:ln>
        </p:spPr>
        <p:txBody>
          <a:bodyPr/>
          <a:p/>
        </p:txBody>
      </p:sp>
      <p:sp>
        <p:nvSpPr>
          <p:cNvPr id="9" name="Shape 7"/>
          <p:cNvSpPr/>
          <p:nvPr/>
        </p:nvSpPr>
        <p:spPr>
          <a:xfrm>
            <a:off x="685800" y="1847088"/>
            <a:ext cx="109728" cy="3794760"/>
          </a:xfrm>
          <a:prstGeom prst="rect">
            <a:avLst/>
          </a:prstGeom>
          <a:solidFill>
            <a:srgbClr val="6B6B6B"/>
          </a:solidFill>
          <a:ln w="12700">
            <a:solidFill>
              <a:srgbClr val="6B6B6B"/>
            </a:solidFill>
            <a:prstDash val="solid"/>
          </a:ln>
        </p:spPr>
        <p:txBody>
          <a:bodyPr/>
          <a:p/>
        </p:txBody>
      </p:sp>
      <p:sp>
        <p:nvSpPr>
          <p:cNvPr id="10" name="Text 8"/>
          <p:cNvSpPr/>
          <p:nvPr/>
        </p:nvSpPr>
        <p:spPr>
          <a:xfrm>
            <a:off x="941832" y="2048256"/>
            <a:ext cx="4526280" cy="502920"/>
          </a:xfrm>
          <a:prstGeom prst="rect">
            <a:avLst/>
          </a:prstGeom>
          <a:noFill/>
          <a:ln/>
        </p:spPr>
        <p:txBody>
          <a:bodyPr wrap="square" lIns="0" tIns="0" rIns="0" bIns="0" rtlCol="0" anchor="ctr"/>
          <a:lstStyle/>
          <a:p>
            <a:pPr indent="0" marL="0">
              <a:buNone/>
            </a:pPr>
            <a:r>
              <a:rPr lang="en-US" sz="2000" dirty="0">
                <a:solidFill>
                  <a:srgbClr val="1A1A1A"/>
                </a:solidFill>
                <a:latin typeface="Georgia" pitchFamily="34" charset="0"/>
                <a:ea typeface="Georgia" pitchFamily="34" charset="-122"/>
                <a:cs typeface="Georgia" pitchFamily="34" charset="-120"/>
              </a:rPr>
              <a:t>Res_pair (L3 fuerte)</a:t>
            </a:r>
            <a:endParaRPr lang="en-US" sz="2000" dirty="0"/>
          </a:p>
        </p:txBody>
      </p:sp>
      <p:sp>
        <p:nvSpPr>
          <p:cNvPr id="11" name="Text 9"/>
          <p:cNvSpPr/>
          <p:nvPr/>
        </p:nvSpPr>
        <p:spPr>
          <a:xfrm>
            <a:off x="941832" y="2670048"/>
            <a:ext cx="4526280" cy="2743200"/>
          </a:xfrm>
          <a:prstGeom prst="rect">
            <a:avLst/>
          </a:prstGeom>
          <a:noFill/>
          <a:ln/>
        </p:spPr>
        <p:txBody>
          <a:bodyPr wrap="square" lIns="0" tIns="0" rIns="0" bIns="0" rtlCol="0" anchor="t"/>
          <a:lstStyle/>
          <a:p>
            <a:pPr indent="0" marL="0">
              <a:buNone/>
            </a:pPr>
            <a:r>
              <a:rPr lang="en-US" sz="1500" dirty="0">
                <a:solidFill>
                  <a:srgbClr val="1A1A1A"/>
                </a:solidFill>
                <a:latin typeface="Calibri" pitchFamily="34" charset="0"/>
                <a:ea typeface="Calibri" pitchFamily="34" charset="-122"/>
                <a:cs typeface="Calibri" pitchFamily="34" charset="-120"/>
              </a:rPr>
              <a:t>Definición: residual KL(P contra el modelo de pares P2).</a:t>
            </a:r>
            <a:endParaRPr lang="en-US" sz="1500" dirty="0"/>
          </a:p>
          <a:p>
            <a:pPr indent="0" marL="0">
              <a:buNone/>
            </a:pPr>
            <a:endParaRPr lang="en-US" sz="1500" dirty="0"/>
          </a:p>
          <a:p>
            <a:pPr indent="0" marL="0">
              <a:buNone/>
            </a:pPr>
            <a:r>
              <a:rPr lang="en-US" sz="1500" dirty="0">
                <a:solidFill>
                  <a:srgbClr val="1A1A1A"/>
                </a:solidFill>
                <a:latin typeface="Calibri" pitchFamily="34" charset="0"/>
                <a:ea typeface="Calibri" pitchFamily="34" charset="-122"/>
                <a:cs typeface="Calibri" pitchFamily="34" charset="-120"/>
              </a:rPr>
              <a:t>Es el residuo fuera de todo modelo de pares.</a:t>
            </a:r>
            <a:endParaRPr lang="en-US" sz="1500" dirty="0"/>
          </a:p>
          <a:p>
            <a:pPr indent="0" marL="0">
              <a:buNone/>
            </a:pPr>
            <a:endParaRPr lang="en-US" sz="1500" dirty="0"/>
          </a:p>
          <a:p>
            <a:pPr indent="0" marL="0">
              <a:buNone/>
            </a:pPr>
            <a:r>
              <a:rPr lang="en-US" sz="1500" dirty="0">
                <a:solidFill>
                  <a:srgbClr val="1A1A1A"/>
                </a:solidFill>
                <a:latin typeface="Calibri" pitchFamily="34" charset="0"/>
                <a:ea typeface="Calibri" pitchFamily="34" charset="-122"/>
                <a:cs typeface="Calibri" pitchFamily="34" charset="-120"/>
              </a:rPr>
              <a:t>Toda cifra debe declarar la ventana w.</a:t>
            </a:r>
            <a:endParaRPr lang="en-US" sz="1500" dirty="0"/>
          </a:p>
          <a:p>
            <a:pPr indent="0" marL="0">
              <a:buNone/>
            </a:pPr>
            <a:endParaRPr lang="en-US" sz="1500" dirty="0"/>
          </a:p>
          <a:p>
            <a:pPr indent="0" marL="0">
              <a:buNone/>
            </a:pPr>
            <a:r>
              <a:rPr lang="en-US" sz="1500" dirty="0">
                <a:solidFill>
                  <a:srgbClr val="1A1A1A"/>
                </a:solidFill>
                <a:latin typeface="Calibri" pitchFamily="34" charset="0"/>
                <a:ea typeface="Calibri" pitchFamily="34" charset="-122"/>
                <a:cs typeface="Calibri" pitchFamily="34" charset="-120"/>
              </a:rPr>
              <a:t>A w = 13 el «colapso» en caos es sesgo del estimador (Nota 4).</a:t>
            </a:r>
            <a:endParaRPr lang="en-US" sz="1500" dirty="0"/>
          </a:p>
        </p:txBody>
      </p:sp>
      <p:sp>
        <p:nvSpPr>
          <p:cNvPr id="12" name="Shape 10"/>
          <p:cNvSpPr/>
          <p:nvPr/>
        </p:nvSpPr>
        <p:spPr>
          <a:xfrm>
            <a:off x="5824728" y="3488436"/>
            <a:ext cx="512064" cy="512064"/>
          </a:xfrm>
          <a:prstGeom prst="ellipse">
            <a:avLst/>
          </a:prstGeom>
          <a:solidFill>
            <a:srgbClr val="7B2D26"/>
          </a:solidFill>
          <a:ln w="12700">
            <a:solidFill>
              <a:srgbClr val="7B2D26"/>
            </a:solidFill>
            <a:prstDash val="solid"/>
          </a:ln>
        </p:spPr>
        <p:txBody>
          <a:bodyPr/>
          <a:p/>
        </p:txBody>
      </p:sp>
      <p:sp>
        <p:nvSpPr>
          <p:cNvPr id="13" name="Text 11"/>
          <p:cNvSpPr/>
          <p:nvPr/>
        </p:nvSpPr>
        <p:spPr>
          <a:xfrm>
            <a:off x="5824728" y="3488436"/>
            <a:ext cx="512064" cy="512064"/>
          </a:xfrm>
          <a:prstGeom prst="rect">
            <a:avLst/>
          </a:prstGeom>
          <a:noFill/>
          <a:ln/>
        </p:spPr>
        <p:txBody>
          <a:bodyPr wrap="square" lIns="0" tIns="0" rIns="0" bIns="0" rtlCol="0" anchor="ctr"/>
          <a:lstStyle/>
          <a:p>
            <a:pPr algn="ctr" indent="0" marL="0">
              <a:buNone/>
            </a:pPr>
            <a:r>
              <a:rPr lang="en-US" sz="1400" b="1" dirty="0">
                <a:solidFill>
                  <a:srgbClr val="FFFFFF"/>
                </a:solidFill>
                <a:latin typeface="Georgia" pitchFamily="34" charset="0"/>
                <a:ea typeface="Georgia" pitchFamily="34" charset="-122"/>
                <a:cs typeface="Georgia" pitchFamily="34" charset="-120"/>
              </a:rPr>
              <a:t>vs</a:t>
            </a:r>
            <a:endParaRPr lang="en-US" sz="1400" dirty="0"/>
          </a:p>
        </p:txBody>
      </p:sp>
      <p:sp>
        <p:nvSpPr>
          <p:cNvPr id="14" name="Shape 12"/>
          <p:cNvSpPr/>
          <p:nvPr/>
        </p:nvSpPr>
        <p:spPr>
          <a:xfrm>
            <a:off x="6492240" y="1847088"/>
            <a:ext cx="4983480" cy="3794760"/>
          </a:xfrm>
          <a:prstGeom prst="roundRect">
            <a:avLst>
              <a:gd name="adj" fmla="val 1928"/>
            </a:avLst>
          </a:prstGeom>
          <a:solidFill>
            <a:srgbClr val="EFEBE3"/>
          </a:solidFill>
          <a:ln w="22225">
            <a:solidFill>
              <a:srgbClr val="7B2D26"/>
            </a:solidFill>
            <a:prstDash val="solid"/>
          </a:ln>
        </p:spPr>
        <p:txBody>
          <a:bodyPr/>
          <a:p/>
        </p:txBody>
      </p:sp>
      <p:sp>
        <p:nvSpPr>
          <p:cNvPr id="15" name="Shape 13"/>
          <p:cNvSpPr/>
          <p:nvPr/>
        </p:nvSpPr>
        <p:spPr>
          <a:xfrm>
            <a:off x="6492240" y="1847088"/>
            <a:ext cx="109728" cy="3794760"/>
          </a:xfrm>
          <a:prstGeom prst="rect">
            <a:avLst/>
          </a:prstGeom>
          <a:solidFill>
            <a:srgbClr val="7B2D26"/>
          </a:solidFill>
          <a:ln w="12700">
            <a:solidFill>
              <a:srgbClr val="7B2D26"/>
            </a:solidFill>
            <a:prstDash val="solid"/>
          </a:ln>
        </p:spPr>
        <p:txBody>
          <a:bodyPr/>
          <a:p/>
        </p:txBody>
      </p:sp>
      <p:sp>
        <p:nvSpPr>
          <p:cNvPr id="16" name="Text 14"/>
          <p:cNvSpPr/>
          <p:nvPr/>
        </p:nvSpPr>
        <p:spPr>
          <a:xfrm>
            <a:off x="6748272" y="2048256"/>
            <a:ext cx="4526280" cy="502920"/>
          </a:xfrm>
          <a:prstGeom prst="rect">
            <a:avLst/>
          </a:prstGeom>
          <a:noFill/>
          <a:ln/>
        </p:spPr>
        <p:txBody>
          <a:bodyPr wrap="square" lIns="0" tIns="0" rIns="0" bIns="0" rtlCol="0" anchor="ctr"/>
          <a:lstStyle/>
          <a:p>
            <a:pPr indent="0" marL="0">
              <a:buNone/>
            </a:pPr>
            <a:r>
              <a:rPr lang="en-US" sz="2000" dirty="0">
                <a:solidFill>
                  <a:srgbClr val="7B2D26"/>
                </a:solidFill>
                <a:latin typeface="Georgia" pitchFamily="34" charset="0"/>
                <a:ea typeface="Georgia" pitchFamily="34" charset="-122"/>
                <a:cs typeface="Georgia" pitchFamily="34" charset="-120"/>
              </a:rPr>
              <a:t>excess³ (proxy T-IV)</a:t>
            </a:r>
            <a:endParaRPr lang="en-US" sz="2000" dirty="0"/>
          </a:p>
        </p:txBody>
      </p:sp>
      <p:sp>
        <p:nvSpPr>
          <p:cNvPr id="17" name="Text 15"/>
          <p:cNvSpPr/>
          <p:nvPr/>
        </p:nvSpPr>
        <p:spPr>
          <a:xfrm>
            <a:off x="6748272" y="2670048"/>
            <a:ext cx="4526280" cy="2743200"/>
          </a:xfrm>
          <a:prstGeom prst="rect">
            <a:avLst/>
          </a:prstGeom>
          <a:noFill/>
          <a:ln/>
        </p:spPr>
        <p:txBody>
          <a:bodyPr wrap="square" lIns="0" tIns="0" rIns="0" bIns="0" rtlCol="0" anchor="t"/>
          <a:lstStyle/>
          <a:p>
            <a:pPr indent="0" marL="0">
              <a:buNone/>
            </a:pPr>
            <a:r>
              <a:rPr lang="en-US" sz="1500" dirty="0">
                <a:solidFill>
                  <a:srgbClr val="1A1A1A"/>
                </a:solidFill>
                <a:latin typeface="Calibri" pitchFamily="34" charset="0"/>
                <a:ea typeface="Calibri" pitchFamily="34" charset="-122"/>
                <a:cs typeface="Calibri" pitchFamily="34" charset="-120"/>
              </a:rPr>
              <a:t>Definición: 0.6 Syn + 0.4 Surp.</a:t>
            </a:r>
            <a:endParaRPr lang="en-US" sz="1500" dirty="0"/>
          </a:p>
          <a:p>
            <a:pPr indent="0" marL="0">
              <a:buNone/>
            </a:pPr>
            <a:endParaRPr lang="en-US" sz="1500" dirty="0"/>
          </a:p>
          <a:p>
            <a:pPr indent="0" marL="0">
              <a:buNone/>
            </a:pPr>
            <a:r>
              <a:rPr lang="en-US" sz="1500" dirty="0">
                <a:solidFill>
                  <a:srgbClr val="1A1A1A"/>
                </a:solidFill>
                <a:latin typeface="Calibri" pitchFamily="34" charset="0"/>
                <a:ea typeface="Calibri" pitchFamily="34" charset="-122"/>
                <a:cs typeface="Calibri" pitchFamily="34" charset="-120"/>
              </a:rPr>
              <a:t>Es el proxy continuo exportable.</a:t>
            </a:r>
            <a:endParaRPr lang="en-US" sz="1500" dirty="0"/>
          </a:p>
          <a:p>
            <a:pPr indent="0" marL="0">
              <a:buNone/>
            </a:pPr>
            <a:endParaRPr lang="en-US" sz="1500" dirty="0"/>
          </a:p>
          <a:p>
            <a:pPr indent="0" marL="0">
              <a:buNone/>
            </a:pPr>
            <a:r>
              <a:rPr lang="en-US" sz="1500" dirty="0">
                <a:solidFill>
                  <a:srgbClr val="1A1A1A"/>
                </a:solidFill>
                <a:latin typeface="Calibri" pitchFamily="34" charset="0"/>
                <a:ea typeface="Calibri" pitchFamily="34" charset="-122"/>
                <a:cs typeface="Calibri" pitchFamily="34" charset="-120"/>
              </a:rPr>
              <a:t>No es PID completo ni la identidad de L3.</a:t>
            </a:r>
            <a:endParaRPr lang="en-US" sz="1500" dirty="0"/>
          </a:p>
          <a:p>
            <a:pPr indent="0" marL="0">
              <a:buNone/>
            </a:pPr>
            <a:endParaRPr lang="en-US" sz="1500" dirty="0"/>
          </a:p>
          <a:p>
            <a:pPr indent="0" marL="0">
              <a:buNone/>
            </a:pPr>
            <a:r>
              <a:rPr lang="en-US" sz="1500" dirty="0">
                <a:solidFill>
                  <a:srgbClr val="1A1A1A"/>
                </a:solidFill>
                <a:latin typeface="Calibri" pitchFamily="34" charset="0"/>
                <a:ea typeface="Calibri" pitchFamily="34" charset="-122"/>
                <a:cs typeface="Calibri" pitchFamily="34" charset="-120"/>
              </a:rPr>
              <a:t>Útil y falseable; no intercambiable con Res_pair.</a:t>
            </a:r>
            <a:endParaRPr lang="en-US" sz="1500" dirty="0"/>
          </a:p>
        </p:txBody>
      </p:sp>
      <p:sp>
        <p:nvSpPr>
          <p:cNvPr id="18" name="Text 16"/>
          <p:cNvSpPr/>
          <p:nvPr/>
        </p:nvSpPr>
        <p:spPr>
          <a:xfrm>
            <a:off x="685800" y="5769864"/>
            <a:ext cx="10789920" cy="365760"/>
          </a:xfrm>
          <a:prstGeom prst="rect">
            <a:avLst/>
          </a:prstGeom>
          <a:noFill/>
          <a:ln/>
        </p:spPr>
        <p:txBody>
          <a:bodyPr wrap="square" lIns="0" tIns="0" rIns="0" bIns="0" rtlCol="0" anchor="ctr"/>
          <a:lstStyle/>
          <a:p>
            <a:pPr indent="0" marL="0">
              <a:buNone/>
            </a:pPr>
            <a:r>
              <a:rPr lang="en-US" sz="1400" i="1" dirty="0">
                <a:solidFill>
                  <a:srgbClr val="6B6B6B"/>
                </a:solidFill>
                <a:latin typeface="Calibri" pitchFamily="34" charset="0"/>
                <a:ea typeface="Calibri" pitchFamily="34" charset="-122"/>
                <a:cs typeface="Calibri" pitchFamily="34" charset="-120"/>
              </a:rPr>
              <a:t>→  L3 fuerte := Res_pair. excess³ := proxy. No se sustituyen.</a:t>
            </a:r>
            <a:endParaRPr lang="en-US" sz="14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71</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5 · PERSISTENCIA</a:t>
            </a:r>
            <a:endParaRPr lang="en-US" sz="1100" dirty="0"/>
          </a:p>
        </p:txBody>
      </p:sp>
      <p:sp>
        <p:nvSpPr>
          <p:cNvPr id="6" name="Text 4"/>
          <p:cNvSpPr/>
          <p:nvPr/>
        </p:nvSpPr>
        <p:spPr>
          <a:xfrm>
            <a:off x="685800" y="777240"/>
            <a:ext cx="10789920" cy="914400"/>
          </a:xfrm>
          <a:prstGeom prst="rect">
            <a:avLst/>
          </a:prstGeom>
          <a:noFill/>
          <a:ln/>
        </p:spPr>
        <p:txBody>
          <a:bodyPr wrap="square" lIns="0" tIns="0" rIns="0" bIns="0" rtlCol="0" anchor="t"/>
          <a:lstStyle/>
          <a:p>
            <a:pPr indent="0" marL="0">
              <a:buNone/>
            </a:pPr>
            <a:r>
              <a:rPr lang="en-US" sz="2800" dirty="0">
                <a:solidFill>
                  <a:srgbClr val="1A1A1A"/>
                </a:solidFill>
                <a:latin typeface="Georgia" pitchFamily="34" charset="0"/>
                <a:ea typeface="Georgia" pitchFamily="34" charset="-122"/>
                <a:cs typeface="Georgia" pitchFamily="34" charset="-120"/>
              </a:rPr>
              <a:t>Persistencia ordinal P(k) (contexto de rachas)</a:t>
            </a:r>
            <a:endParaRPr lang="en-US" sz="2800" dirty="0"/>
          </a:p>
        </p:txBody>
      </p:sp>
      <p:sp>
        <p:nvSpPr>
          <p:cNvPr id="7" name="Shape 5"/>
          <p:cNvSpPr/>
          <p:nvPr/>
        </p:nvSpPr>
        <p:spPr>
          <a:xfrm>
            <a:off x="685800" y="1801368"/>
            <a:ext cx="10789920" cy="13716"/>
          </a:xfrm>
          <a:prstGeom prst="rect">
            <a:avLst/>
          </a:prstGeom>
          <a:solidFill>
            <a:srgbClr val="D9D5CC"/>
          </a:solidFill>
          <a:ln w="12700">
            <a:solidFill>
              <a:srgbClr val="D9D5CC"/>
            </a:solidFill>
            <a:prstDash val="solid"/>
          </a:ln>
        </p:spPr>
        <p:txBody>
          <a:bodyPr/>
          <a:p/>
        </p:txBody>
      </p:sp>
      <p:sp>
        <p:nvSpPr>
          <p:cNvPr id="8" name="Shape 6"/>
          <p:cNvSpPr/>
          <p:nvPr/>
        </p:nvSpPr>
        <p:spPr>
          <a:xfrm>
            <a:off x="868680" y="2002536"/>
            <a:ext cx="10424160" cy="1691640"/>
          </a:xfrm>
          <a:prstGeom prst="roundRect">
            <a:avLst>
              <a:gd name="adj" fmla="val 4324"/>
            </a:avLst>
          </a:prstGeom>
          <a:solidFill>
            <a:srgbClr val="FFFFFF"/>
          </a:solidFill>
          <a:ln w="15875">
            <a:solidFill>
              <a:srgbClr val="D9D5CC"/>
            </a:solidFill>
            <a:prstDash val="solid"/>
          </a:ln>
        </p:spPr>
        <p:txBody>
          <a:bodyPr/>
          <a:p/>
        </p:txBody>
      </p:sp>
      <p:pic>
        <p:nvPicPr>
          <p:cNvPr id="9" name="Image 0" descr="/Users/johelpadilla/grok-safe/Presentaciones/eq_assets/P_k.png">    </p:cNvPr>
          <p:cNvPicPr>
            <a:picLocks noChangeAspect="1"/>
          </p:cNvPicPr>
          <p:nvPr/>
        </p:nvPicPr>
        <p:blipFill>
          <a:blip r:embed="rId1"/>
          <a:stretch>
            <a:fillRect/>
          </a:stretch>
        </p:blipFill>
        <p:spPr>
          <a:xfrm>
            <a:off x="1618717" y="2167128"/>
            <a:ext cx="8924087" cy="1362456"/>
          </a:xfrm>
          <a:prstGeom prst="rect">
            <a:avLst/>
          </a:prstGeom>
        </p:spPr>
      </p:pic>
      <p:sp>
        <p:nvSpPr>
          <p:cNvPr id="10" name="Text 7"/>
          <p:cNvSpPr/>
          <p:nvPr/>
        </p:nvSpPr>
        <p:spPr>
          <a:xfrm>
            <a:off x="685800" y="3877056"/>
            <a:ext cx="10789920" cy="2478024"/>
          </a:xfrm>
          <a:prstGeom prst="rect">
            <a:avLst/>
          </a:prstGeom>
          <a:noFill/>
          <a:ln/>
        </p:spPr>
        <p:txBody>
          <a:bodyPr wrap="square" lIns="0" tIns="0" rIns="0" bIns="0" rtlCol="0" anchor="t"/>
          <a:lstStyle/>
          <a:p>
            <a:pPr algn="l" indent="0" marL="0">
              <a:buNone/>
            </a:pPr>
            <a:r>
              <a:rPr lang="en-US" sz="1600" dirty="0">
                <a:solidFill>
                  <a:srgbClr val="1A1A1A"/>
                </a:solidFill>
                <a:latin typeface="Calibri" pitchFamily="34" charset="0"/>
                <a:ea typeface="Calibri" pitchFamily="34" charset="-122"/>
                <a:cs typeface="Calibri" pitchFamily="34" charset="-120"/>
              </a:rPr>
              <a:t>P mide cuánto tiempo (en pasos de ventana) el sistema permanece en banda C. Es input habitual de hiperpersistencia y de compuertas de activación del Nivel 3.</a:t>
            </a:r>
            <a:endParaRPr lang="en-US" sz="16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72</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5 · TABLA MENTAL</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Resumen de los tres niveles</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Φ₁ — ¿coinciden los patrones ahora?</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Φ₂ — ¿la relación ordinal persiste?</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Φ₃ / excess³ — ¿queda superávit sinérgico irreducible a pares?</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Jerarquía: profundidad creciente de estructura relacional ordinal.</a:t>
            </a:r>
            <a:endParaRPr lang="en-US" sz="17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73</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Puente conceptual · Paradigma Tau Sistémico</a:t>
            </a:r>
            <a:endParaRPr lang="en-US" sz="1000" dirty="0"/>
          </a:p>
        </p:txBody>
      </p:sp>
      <p:sp>
        <p:nvSpPr>
          <p:cNvPr id="5" name="Shape 3"/>
          <p:cNvSpPr/>
          <p:nvPr/>
        </p:nvSpPr>
        <p:spPr>
          <a:xfrm>
            <a:off x="978408" y="292608"/>
            <a:ext cx="2148840" cy="274320"/>
          </a:xfrm>
          <a:prstGeom prst="roundRect">
            <a:avLst>
              <a:gd name="adj" fmla="val 13333"/>
            </a:avLst>
          </a:prstGeom>
          <a:solidFill>
            <a:srgbClr val="7B2D26"/>
          </a:solidFill>
          <a:ln w="12700">
            <a:solidFill>
              <a:srgbClr val="7B2D26"/>
            </a:solidFill>
            <a:prstDash val="solid"/>
          </a:ln>
        </p:spPr>
        <p:txBody>
          <a:bodyPr/>
          <a:p/>
        </p:txBody>
      </p:sp>
      <p:sp>
        <p:nvSpPr>
          <p:cNvPr id="6" name="Text 4"/>
          <p:cNvSpPr/>
          <p:nvPr/>
        </p:nvSpPr>
        <p:spPr>
          <a:xfrm>
            <a:off x="978408" y="292608"/>
            <a:ext cx="214884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PUENTE CONCEPTUAL</a:t>
            </a:r>
            <a:endParaRPr lang="en-US" sz="1000" dirty="0"/>
          </a:p>
        </p:txBody>
      </p:sp>
      <p:sp>
        <p:nvSpPr>
          <p:cNvPr id="7" name="Shape 5"/>
          <p:cNvSpPr/>
          <p:nvPr/>
        </p:nvSpPr>
        <p:spPr>
          <a:xfrm>
            <a:off x="3227832" y="292608"/>
            <a:ext cx="1609344" cy="274320"/>
          </a:xfrm>
          <a:prstGeom prst="roundRect">
            <a:avLst>
              <a:gd name="adj" fmla="val 13333"/>
            </a:avLst>
          </a:prstGeom>
          <a:solidFill>
            <a:srgbClr val="EFEBE3"/>
          </a:solidFill>
          <a:ln w="12700">
            <a:solidFill>
              <a:srgbClr val="D9D5CC"/>
            </a:solidFill>
            <a:prstDash val="solid"/>
          </a:ln>
        </p:spPr>
      </p:sp>
      <p:sp>
        <p:nvSpPr>
          <p:cNvPr id="8" name="Text 6"/>
          <p:cNvSpPr/>
          <p:nvPr/>
        </p:nvSpPr>
        <p:spPr>
          <a:xfrm>
            <a:off x="3227832" y="292608"/>
            <a:ext cx="1609344" cy="274320"/>
          </a:xfrm>
          <a:prstGeom prst="rect">
            <a:avLst/>
          </a:prstGeom>
          <a:noFill/>
          <a:ln/>
        </p:spPr>
        <p:txBody>
          <a:bodyPr wrap="square" lIns="0" tIns="0" rIns="0" bIns="0" rtlCol="0" anchor="ctr"/>
          <a:lstStyle/>
          <a:p>
            <a:pPr algn="ctr" indent="0" marL="0">
              <a:buNone/>
            </a:pPr>
            <a:r>
              <a:rPr lang="en-US" sz="1000" b="1" dirty="0">
                <a:solidFill>
                  <a:srgbClr val="7B2D26"/>
                </a:solidFill>
                <a:latin typeface="Calibri" pitchFamily="34" charset="0"/>
                <a:ea typeface="Calibri" pitchFamily="34" charset="-122"/>
                <a:cs typeface="Calibri" pitchFamily="34" charset="-120"/>
              </a:rPr>
              <a:t>MAPA MENTAL</a:t>
            </a:r>
            <a:endParaRPr lang="en-US" sz="1000" dirty="0"/>
          </a:p>
        </p:txBody>
      </p:sp>
      <p:sp>
        <p:nvSpPr>
          <p:cNvPr id="9" name="Shape 7"/>
          <p:cNvSpPr/>
          <p:nvPr/>
        </p:nvSpPr>
        <p:spPr>
          <a:xfrm>
            <a:off x="0" y="0"/>
            <a:ext cx="91440" cy="6858000"/>
          </a:xfrm>
          <a:prstGeom prst="rect">
            <a:avLst/>
          </a:prstGeom>
          <a:solidFill>
            <a:srgbClr val="7B2D26"/>
          </a:solidFill>
          <a:ln w="12700">
            <a:solidFill>
              <a:srgbClr val="7B2D26"/>
            </a:solidFill>
            <a:prstDash val="solid"/>
          </a:ln>
        </p:spPr>
      </p:sp>
      <p:sp>
        <p:nvSpPr>
          <p:cNvPr id="10" name="Text 8"/>
          <p:cNvSpPr/>
          <p:nvPr/>
        </p:nvSpPr>
        <p:spPr>
          <a:xfrm>
            <a:off x="685800" y="658368"/>
            <a:ext cx="10789920" cy="365760"/>
          </a:xfrm>
          <a:prstGeom prst="rect">
            <a:avLst/>
          </a:prstGeom>
          <a:noFill/>
          <a:ln/>
        </p:spPr>
        <p:txBody>
          <a:bodyPr wrap="square" lIns="0" tIns="0" rIns="0" bIns="0" rtlCol="0" anchor="ctr"/>
          <a:lstStyle/>
          <a:p>
            <a:pPr indent="0" marL="0">
              <a:buNone/>
            </a:pPr>
            <a:r>
              <a:rPr lang="en-US" sz="2100" dirty="0">
                <a:solidFill>
                  <a:srgbClr val="1A1A1A"/>
                </a:solidFill>
                <a:latin typeface="Georgia" pitchFamily="34" charset="0"/>
                <a:ea typeface="Georgia" pitchFamily="34" charset="-122"/>
                <a:cs typeface="Georgia" pitchFamily="34" charset="-120"/>
              </a:rPr>
              <a:t>Tres profundidades = tres escenas sociales</a:t>
            </a:r>
            <a:endParaRPr lang="en-US" sz="2100" dirty="0"/>
          </a:p>
        </p:txBody>
      </p:sp>
      <p:sp>
        <p:nvSpPr>
          <p:cNvPr id="11" name="Text 9"/>
          <p:cNvSpPr/>
          <p:nvPr/>
        </p:nvSpPr>
        <p:spPr>
          <a:xfrm>
            <a:off x="685800" y="1078992"/>
            <a:ext cx="10789920" cy="256032"/>
          </a:xfrm>
          <a:prstGeom prst="rect">
            <a:avLst/>
          </a:prstGeom>
          <a:noFill/>
          <a:ln/>
        </p:spPr>
        <p:txBody>
          <a:bodyPr wrap="square" lIns="0" tIns="0" rIns="0" bIns="0" rtlCol="0" anchor="ctr"/>
          <a:lstStyle/>
          <a:p>
            <a:pPr indent="0" marL="0">
              <a:buNone/>
            </a:pPr>
            <a:r>
              <a:rPr lang="en-US" sz="1300" i="1" dirty="0">
                <a:solidFill>
                  <a:srgbClr val="6B6B6B"/>
                </a:solidFill>
                <a:latin typeface="Calibri" pitchFamily="34" charset="0"/>
                <a:ea typeface="Calibri" pitchFamily="34" charset="-122"/>
                <a:cs typeface="Calibri" pitchFamily="34" charset="-120"/>
              </a:rPr>
              <a:t>Mapa mental · correspondencias (no es una definición formal)</a:t>
            </a:r>
            <a:endParaRPr lang="en-US" sz="1300" dirty="0"/>
          </a:p>
        </p:txBody>
      </p:sp>
      <p:sp>
        <p:nvSpPr>
          <p:cNvPr id="12" name="Shape 10"/>
          <p:cNvSpPr/>
          <p:nvPr/>
        </p:nvSpPr>
        <p:spPr>
          <a:xfrm>
            <a:off x="685800" y="1389888"/>
            <a:ext cx="10789920" cy="2606040"/>
          </a:xfrm>
          <a:prstGeom prst="roundRect">
            <a:avLst>
              <a:gd name="adj" fmla="val 2807"/>
            </a:avLst>
          </a:prstGeom>
          <a:solidFill>
            <a:srgbClr val="FFFFFF"/>
          </a:solidFill>
          <a:ln w="12700">
            <a:solidFill>
              <a:srgbClr val="D9D5CC"/>
            </a:solidFill>
            <a:prstDash val="solid"/>
          </a:ln>
        </p:spPr>
      </p:sp>
      <p:pic>
        <p:nvPicPr>
          <p:cNvPr id="13" name="Image 0" descr="/Users/johelpadilla/grok-safe/Presentaciones/digest_assets/phi_levels.jpg">    </p:cNvPr>
          <p:cNvPicPr>
            <a:picLocks noChangeAspect="1"/>
          </p:cNvPicPr>
          <p:nvPr/>
        </p:nvPicPr>
        <p:blipFill>
          <a:blip r:embed="rId1"/>
          <a:stretch>
            <a:fillRect/>
          </a:stretch>
        </p:blipFill>
        <p:spPr>
          <a:xfrm>
            <a:off x="3926840" y="1481328"/>
            <a:ext cx="4307840" cy="2423160"/>
          </a:xfrm>
          <a:prstGeom prst="rect">
            <a:avLst/>
          </a:prstGeom>
        </p:spPr>
      </p:pic>
      <p:sp>
        <p:nvSpPr>
          <p:cNvPr id="14" name="Shape 11"/>
          <p:cNvSpPr/>
          <p:nvPr/>
        </p:nvSpPr>
        <p:spPr>
          <a:xfrm>
            <a:off x="685800" y="4123944"/>
            <a:ext cx="4531766" cy="489204"/>
          </a:xfrm>
          <a:prstGeom prst="roundRect">
            <a:avLst>
              <a:gd name="adj" fmla="val 11215"/>
            </a:avLst>
          </a:prstGeom>
          <a:solidFill>
            <a:srgbClr val="FFFFFF"/>
          </a:solidFill>
          <a:ln w="12700">
            <a:solidFill>
              <a:srgbClr val="D9D5CC"/>
            </a:solidFill>
            <a:prstDash val="solid"/>
          </a:ln>
        </p:spPr>
      </p:sp>
      <p:sp>
        <p:nvSpPr>
          <p:cNvPr id="15" name="Text 12"/>
          <p:cNvSpPr/>
          <p:nvPr/>
        </p:nvSpPr>
        <p:spPr>
          <a:xfrm>
            <a:off x="822960" y="4123944"/>
            <a:ext cx="4257446" cy="489204"/>
          </a:xfrm>
          <a:prstGeom prst="rect">
            <a:avLst/>
          </a:prstGeom>
          <a:noFill/>
          <a:ln/>
        </p:spPr>
        <p:txBody>
          <a:bodyPr wrap="square" lIns="0" tIns="0" rIns="0" bIns="0" rtlCol="0" anchor="ctr"/>
          <a:lstStyle/>
          <a:p>
            <a:pPr indent="0" marL="0">
              <a:buNone/>
            </a:pPr>
            <a:r>
              <a:rPr lang="en-US" sz="1200" dirty="0">
                <a:solidFill>
                  <a:srgbClr val="1A1A1A"/>
                </a:solidFill>
                <a:latin typeface="Calibri" pitchFamily="34" charset="0"/>
                <a:ea typeface="Calibri" pitchFamily="34" charset="-122"/>
                <a:cs typeface="Calibri" pitchFamily="34" charset="-120"/>
              </a:rPr>
              <a:t>Φ₁ — coincidencia</a:t>
            </a:r>
            <a:endParaRPr lang="en-US" sz="1200" dirty="0"/>
          </a:p>
        </p:txBody>
      </p:sp>
      <p:sp>
        <p:nvSpPr>
          <p:cNvPr id="16" name="Text 13"/>
          <p:cNvSpPr/>
          <p:nvPr/>
        </p:nvSpPr>
        <p:spPr>
          <a:xfrm>
            <a:off x="5217566" y="4123944"/>
            <a:ext cx="863194" cy="489204"/>
          </a:xfrm>
          <a:prstGeom prst="rect">
            <a:avLst/>
          </a:prstGeom>
          <a:noFill/>
          <a:ln/>
        </p:spPr>
        <p:txBody>
          <a:bodyPr wrap="square" lIns="0" tIns="0" rIns="0" bIns="0" rtlCol="0" anchor="ctr"/>
          <a:lstStyle/>
          <a:p>
            <a:pPr algn="ctr" indent="0" marL="0">
              <a:buNone/>
            </a:pPr>
            <a:r>
              <a:rPr lang="en-US" sz="1800" dirty="0">
                <a:solidFill>
                  <a:srgbClr val="7B2D26"/>
                </a:solidFill>
                <a:latin typeface="Georgia" pitchFamily="34" charset="0"/>
                <a:ea typeface="Georgia" pitchFamily="34" charset="-122"/>
                <a:cs typeface="Georgia" pitchFamily="34" charset="-120"/>
              </a:rPr>
              <a:t>↔</a:t>
            </a:r>
            <a:endParaRPr lang="en-US" sz="1800" dirty="0"/>
          </a:p>
        </p:txBody>
      </p:sp>
      <p:sp>
        <p:nvSpPr>
          <p:cNvPr id="17" name="Shape 14"/>
          <p:cNvSpPr/>
          <p:nvPr/>
        </p:nvSpPr>
        <p:spPr>
          <a:xfrm>
            <a:off x="6080760" y="4123944"/>
            <a:ext cx="5394960" cy="489204"/>
          </a:xfrm>
          <a:prstGeom prst="roundRect">
            <a:avLst>
              <a:gd name="adj" fmla="val 11215"/>
            </a:avLst>
          </a:prstGeom>
          <a:solidFill>
            <a:srgbClr val="EFEBE3"/>
          </a:solidFill>
          <a:ln w="12700">
            <a:solidFill>
              <a:srgbClr val="D9D5CC"/>
            </a:solidFill>
            <a:prstDash val="solid"/>
          </a:ln>
        </p:spPr>
      </p:sp>
      <p:sp>
        <p:nvSpPr>
          <p:cNvPr id="18" name="Text 15"/>
          <p:cNvSpPr/>
          <p:nvPr/>
        </p:nvSpPr>
        <p:spPr>
          <a:xfrm>
            <a:off x="6217920" y="4123944"/>
            <a:ext cx="5120640" cy="489204"/>
          </a:xfrm>
          <a:prstGeom prst="rect">
            <a:avLst/>
          </a:prstGeom>
          <a:noFill/>
          <a:ln/>
        </p:spPr>
        <p:txBody>
          <a:bodyPr wrap="square" lIns="0" tIns="0" rIns="0" bIns="0" rtlCol="0" anchor="ctr"/>
          <a:lstStyle/>
          <a:p>
            <a:pPr indent="0" marL="0">
              <a:buNone/>
            </a:pPr>
            <a:r>
              <a:rPr lang="en-US" sz="1200" dirty="0">
                <a:solidFill>
                  <a:srgbClr val="1A1A1A"/>
                </a:solidFill>
                <a:latin typeface="Calibri" pitchFamily="34" charset="0"/>
                <a:ea typeface="Calibri" pitchFamily="34" charset="-122"/>
                <a:cs typeface="Calibri" pitchFamily="34" charset="-120"/>
              </a:rPr>
              <a:t>Cruce en el pasillo (un instante)</a:t>
            </a:r>
            <a:endParaRPr lang="en-US" sz="1200" dirty="0"/>
          </a:p>
        </p:txBody>
      </p:sp>
      <p:sp>
        <p:nvSpPr>
          <p:cNvPr id="19" name="Shape 16"/>
          <p:cNvSpPr/>
          <p:nvPr/>
        </p:nvSpPr>
        <p:spPr>
          <a:xfrm>
            <a:off x="685800" y="4704588"/>
            <a:ext cx="4531766" cy="489204"/>
          </a:xfrm>
          <a:prstGeom prst="roundRect">
            <a:avLst>
              <a:gd name="adj" fmla="val 11215"/>
            </a:avLst>
          </a:prstGeom>
          <a:solidFill>
            <a:srgbClr val="FFFFFF"/>
          </a:solidFill>
          <a:ln w="12700">
            <a:solidFill>
              <a:srgbClr val="D9D5CC"/>
            </a:solidFill>
            <a:prstDash val="solid"/>
          </a:ln>
        </p:spPr>
      </p:sp>
      <p:sp>
        <p:nvSpPr>
          <p:cNvPr id="20" name="Text 17"/>
          <p:cNvSpPr/>
          <p:nvPr/>
        </p:nvSpPr>
        <p:spPr>
          <a:xfrm>
            <a:off x="822960" y="4704588"/>
            <a:ext cx="4257446" cy="489204"/>
          </a:xfrm>
          <a:prstGeom prst="rect">
            <a:avLst/>
          </a:prstGeom>
          <a:noFill/>
          <a:ln/>
        </p:spPr>
        <p:txBody>
          <a:bodyPr wrap="square" lIns="0" tIns="0" rIns="0" bIns="0" rtlCol="0" anchor="ctr"/>
          <a:lstStyle/>
          <a:p>
            <a:pPr indent="0" marL="0">
              <a:buNone/>
            </a:pPr>
            <a:r>
              <a:rPr lang="en-US" sz="1200" dirty="0">
                <a:solidFill>
                  <a:srgbClr val="1A1A1A"/>
                </a:solidFill>
                <a:latin typeface="Calibri" pitchFamily="34" charset="0"/>
                <a:ea typeface="Calibri" pitchFamily="34" charset="-122"/>
                <a:cs typeface="Calibri" pitchFamily="34" charset="-120"/>
              </a:rPr>
              <a:t>Φ₂ — relación persistente</a:t>
            </a:r>
            <a:endParaRPr lang="en-US" sz="1200" dirty="0"/>
          </a:p>
        </p:txBody>
      </p:sp>
      <p:sp>
        <p:nvSpPr>
          <p:cNvPr id="21" name="Text 18"/>
          <p:cNvSpPr/>
          <p:nvPr/>
        </p:nvSpPr>
        <p:spPr>
          <a:xfrm>
            <a:off x="5217566" y="4704588"/>
            <a:ext cx="863194" cy="489204"/>
          </a:xfrm>
          <a:prstGeom prst="rect">
            <a:avLst/>
          </a:prstGeom>
          <a:noFill/>
          <a:ln/>
        </p:spPr>
        <p:txBody>
          <a:bodyPr wrap="square" lIns="0" tIns="0" rIns="0" bIns="0" rtlCol="0" anchor="ctr"/>
          <a:lstStyle/>
          <a:p>
            <a:pPr algn="ctr" indent="0" marL="0">
              <a:buNone/>
            </a:pPr>
            <a:r>
              <a:rPr lang="en-US" sz="1800" dirty="0">
                <a:solidFill>
                  <a:srgbClr val="7B2D26"/>
                </a:solidFill>
                <a:latin typeface="Georgia" pitchFamily="34" charset="0"/>
                <a:ea typeface="Georgia" pitchFamily="34" charset="-122"/>
                <a:cs typeface="Georgia" pitchFamily="34" charset="-120"/>
              </a:rPr>
              <a:t>↔</a:t>
            </a:r>
            <a:endParaRPr lang="en-US" sz="1800" dirty="0"/>
          </a:p>
        </p:txBody>
      </p:sp>
      <p:sp>
        <p:nvSpPr>
          <p:cNvPr id="22" name="Shape 19"/>
          <p:cNvSpPr/>
          <p:nvPr/>
        </p:nvSpPr>
        <p:spPr>
          <a:xfrm>
            <a:off x="6080760" y="4704588"/>
            <a:ext cx="5394960" cy="489204"/>
          </a:xfrm>
          <a:prstGeom prst="roundRect">
            <a:avLst>
              <a:gd name="adj" fmla="val 11215"/>
            </a:avLst>
          </a:prstGeom>
          <a:solidFill>
            <a:srgbClr val="EFEBE3"/>
          </a:solidFill>
          <a:ln w="12700">
            <a:solidFill>
              <a:srgbClr val="D9D5CC"/>
            </a:solidFill>
            <a:prstDash val="solid"/>
          </a:ln>
        </p:spPr>
      </p:sp>
      <p:sp>
        <p:nvSpPr>
          <p:cNvPr id="23" name="Text 20"/>
          <p:cNvSpPr/>
          <p:nvPr/>
        </p:nvSpPr>
        <p:spPr>
          <a:xfrm>
            <a:off x="6217920" y="4704588"/>
            <a:ext cx="5120640" cy="489204"/>
          </a:xfrm>
          <a:prstGeom prst="rect">
            <a:avLst/>
          </a:prstGeom>
          <a:noFill/>
          <a:ln/>
        </p:spPr>
        <p:txBody>
          <a:bodyPr wrap="square" lIns="0" tIns="0" rIns="0" bIns="0" rtlCol="0" anchor="ctr"/>
          <a:lstStyle/>
          <a:p>
            <a:pPr indent="0" marL="0">
              <a:buNone/>
            </a:pPr>
            <a:r>
              <a:rPr lang="en-US" sz="1200" dirty="0">
                <a:solidFill>
                  <a:srgbClr val="1A1A1A"/>
                </a:solidFill>
                <a:latin typeface="Calibri" pitchFamily="34" charset="0"/>
                <a:ea typeface="Calibri" pitchFamily="34" charset="-122"/>
                <a:cs typeface="Calibri" pitchFamily="34" charset="-120"/>
              </a:rPr>
              <a:t>Conversación que se sostiene</a:t>
            </a:r>
            <a:endParaRPr lang="en-US" sz="1200" dirty="0"/>
          </a:p>
        </p:txBody>
      </p:sp>
      <p:sp>
        <p:nvSpPr>
          <p:cNvPr id="24" name="Shape 21"/>
          <p:cNvSpPr/>
          <p:nvPr/>
        </p:nvSpPr>
        <p:spPr>
          <a:xfrm>
            <a:off x="685800" y="5285232"/>
            <a:ext cx="4531766" cy="489204"/>
          </a:xfrm>
          <a:prstGeom prst="roundRect">
            <a:avLst>
              <a:gd name="adj" fmla="val 11215"/>
            </a:avLst>
          </a:prstGeom>
          <a:solidFill>
            <a:srgbClr val="FFFFFF"/>
          </a:solidFill>
          <a:ln w="12700">
            <a:solidFill>
              <a:srgbClr val="D9D5CC"/>
            </a:solidFill>
            <a:prstDash val="solid"/>
          </a:ln>
        </p:spPr>
      </p:sp>
      <p:sp>
        <p:nvSpPr>
          <p:cNvPr id="25" name="Text 22"/>
          <p:cNvSpPr/>
          <p:nvPr/>
        </p:nvSpPr>
        <p:spPr>
          <a:xfrm>
            <a:off x="822960" y="5285232"/>
            <a:ext cx="4257446" cy="489204"/>
          </a:xfrm>
          <a:prstGeom prst="rect">
            <a:avLst/>
          </a:prstGeom>
          <a:noFill/>
          <a:ln/>
        </p:spPr>
        <p:txBody>
          <a:bodyPr wrap="square" lIns="0" tIns="0" rIns="0" bIns="0" rtlCol="0" anchor="ctr"/>
          <a:lstStyle/>
          <a:p>
            <a:pPr indent="0" marL="0">
              <a:buNone/>
            </a:pPr>
            <a:r>
              <a:rPr lang="en-US" sz="1200" dirty="0">
                <a:solidFill>
                  <a:srgbClr val="1A1A1A"/>
                </a:solidFill>
                <a:latin typeface="Calibri" pitchFamily="34" charset="0"/>
                <a:ea typeface="Calibri" pitchFamily="34" charset="-122"/>
                <a:cs typeface="Calibri" pitchFamily="34" charset="-120"/>
              </a:rPr>
              <a:t>Φ₃ — superávit sinérgico</a:t>
            </a:r>
            <a:endParaRPr lang="en-US" sz="1200" dirty="0"/>
          </a:p>
        </p:txBody>
      </p:sp>
      <p:sp>
        <p:nvSpPr>
          <p:cNvPr id="26" name="Text 23"/>
          <p:cNvSpPr/>
          <p:nvPr/>
        </p:nvSpPr>
        <p:spPr>
          <a:xfrm>
            <a:off x="5217566" y="5285232"/>
            <a:ext cx="863194" cy="489204"/>
          </a:xfrm>
          <a:prstGeom prst="rect">
            <a:avLst/>
          </a:prstGeom>
          <a:noFill/>
          <a:ln/>
        </p:spPr>
        <p:txBody>
          <a:bodyPr wrap="square" lIns="0" tIns="0" rIns="0" bIns="0" rtlCol="0" anchor="ctr"/>
          <a:lstStyle/>
          <a:p>
            <a:pPr algn="ctr" indent="0" marL="0">
              <a:buNone/>
            </a:pPr>
            <a:r>
              <a:rPr lang="en-US" sz="1800" dirty="0">
                <a:solidFill>
                  <a:srgbClr val="7B2D26"/>
                </a:solidFill>
                <a:latin typeface="Georgia" pitchFamily="34" charset="0"/>
                <a:ea typeface="Georgia" pitchFamily="34" charset="-122"/>
                <a:cs typeface="Georgia" pitchFamily="34" charset="-120"/>
              </a:rPr>
              <a:t>↔</a:t>
            </a:r>
            <a:endParaRPr lang="en-US" sz="1800" dirty="0"/>
          </a:p>
        </p:txBody>
      </p:sp>
      <p:sp>
        <p:nvSpPr>
          <p:cNvPr id="27" name="Shape 24"/>
          <p:cNvSpPr/>
          <p:nvPr/>
        </p:nvSpPr>
        <p:spPr>
          <a:xfrm>
            <a:off x="6080760" y="5285232"/>
            <a:ext cx="5394960" cy="489204"/>
          </a:xfrm>
          <a:prstGeom prst="roundRect">
            <a:avLst>
              <a:gd name="adj" fmla="val 11215"/>
            </a:avLst>
          </a:prstGeom>
          <a:solidFill>
            <a:srgbClr val="EFEBE3"/>
          </a:solidFill>
          <a:ln w="12700">
            <a:solidFill>
              <a:srgbClr val="D9D5CC"/>
            </a:solidFill>
            <a:prstDash val="solid"/>
          </a:ln>
        </p:spPr>
      </p:sp>
      <p:sp>
        <p:nvSpPr>
          <p:cNvPr id="28" name="Text 25"/>
          <p:cNvSpPr/>
          <p:nvPr/>
        </p:nvSpPr>
        <p:spPr>
          <a:xfrm>
            <a:off x="6217920" y="5285232"/>
            <a:ext cx="5120640" cy="489204"/>
          </a:xfrm>
          <a:prstGeom prst="rect">
            <a:avLst/>
          </a:prstGeom>
          <a:noFill/>
          <a:ln/>
        </p:spPr>
        <p:txBody>
          <a:bodyPr wrap="square" lIns="0" tIns="0" rIns="0" bIns="0" rtlCol="0" anchor="ctr"/>
          <a:lstStyle/>
          <a:p>
            <a:pPr indent="0" marL="0">
              <a:buNone/>
            </a:pPr>
            <a:r>
              <a:rPr lang="en-US" sz="1200" dirty="0">
                <a:solidFill>
                  <a:srgbClr val="1A1A1A"/>
                </a:solidFill>
                <a:latin typeface="Calibri" pitchFamily="34" charset="0"/>
                <a:ea typeface="Calibri" pitchFamily="34" charset="-122"/>
                <a:cs typeface="Calibri" pitchFamily="34" charset="-120"/>
              </a:rPr>
              <a:t>Trío de jazz: un “más” irreducible a dúos</a:t>
            </a:r>
            <a:endParaRPr lang="en-US" sz="1200" dirty="0"/>
          </a:p>
        </p:txBody>
      </p:sp>
      <p:sp>
        <p:nvSpPr>
          <p:cNvPr id="29" name="Shape 26"/>
          <p:cNvSpPr/>
          <p:nvPr/>
        </p:nvSpPr>
        <p:spPr>
          <a:xfrm>
            <a:off x="685800" y="5865876"/>
            <a:ext cx="4531766" cy="489204"/>
          </a:xfrm>
          <a:prstGeom prst="roundRect">
            <a:avLst>
              <a:gd name="adj" fmla="val 11215"/>
            </a:avLst>
          </a:prstGeom>
          <a:solidFill>
            <a:srgbClr val="FFFFFF"/>
          </a:solidFill>
          <a:ln w="12700">
            <a:solidFill>
              <a:srgbClr val="D9D5CC"/>
            </a:solidFill>
            <a:prstDash val="solid"/>
          </a:ln>
        </p:spPr>
      </p:sp>
      <p:sp>
        <p:nvSpPr>
          <p:cNvPr id="30" name="Text 27"/>
          <p:cNvSpPr/>
          <p:nvPr/>
        </p:nvSpPr>
        <p:spPr>
          <a:xfrm>
            <a:off x="822960" y="5865876"/>
            <a:ext cx="4257446" cy="489204"/>
          </a:xfrm>
          <a:prstGeom prst="rect">
            <a:avLst/>
          </a:prstGeom>
          <a:noFill/>
          <a:ln/>
        </p:spPr>
        <p:txBody>
          <a:bodyPr wrap="square" lIns="0" tIns="0" rIns="0" bIns="0" rtlCol="0" anchor="ctr"/>
          <a:lstStyle/>
          <a:p>
            <a:pPr indent="0" marL="0">
              <a:buNone/>
            </a:pPr>
            <a:r>
              <a:rPr lang="en-US" sz="1200" dirty="0">
                <a:solidFill>
                  <a:srgbClr val="1A1A1A"/>
                </a:solidFill>
                <a:latin typeface="Calibri" pitchFamily="34" charset="0"/>
                <a:ea typeface="Calibri" pitchFamily="34" charset="-122"/>
                <a:cs typeface="Calibri" pitchFamily="34" charset="-120"/>
              </a:rPr>
              <a:t>excess³ (proxy continuo)</a:t>
            </a:r>
            <a:endParaRPr lang="en-US" sz="1200" dirty="0"/>
          </a:p>
        </p:txBody>
      </p:sp>
      <p:sp>
        <p:nvSpPr>
          <p:cNvPr id="31" name="Text 28"/>
          <p:cNvSpPr/>
          <p:nvPr/>
        </p:nvSpPr>
        <p:spPr>
          <a:xfrm>
            <a:off x="5217566" y="5865876"/>
            <a:ext cx="863194" cy="489204"/>
          </a:xfrm>
          <a:prstGeom prst="rect">
            <a:avLst/>
          </a:prstGeom>
          <a:noFill/>
          <a:ln/>
        </p:spPr>
        <p:txBody>
          <a:bodyPr wrap="square" lIns="0" tIns="0" rIns="0" bIns="0" rtlCol="0" anchor="ctr"/>
          <a:lstStyle/>
          <a:p>
            <a:pPr algn="ctr" indent="0" marL="0">
              <a:buNone/>
            </a:pPr>
            <a:r>
              <a:rPr lang="en-US" sz="1800" dirty="0">
                <a:solidFill>
                  <a:srgbClr val="7B2D26"/>
                </a:solidFill>
                <a:latin typeface="Georgia" pitchFamily="34" charset="0"/>
                <a:ea typeface="Georgia" pitchFamily="34" charset="-122"/>
                <a:cs typeface="Georgia" pitchFamily="34" charset="-120"/>
              </a:rPr>
              <a:t>↔</a:t>
            </a:r>
            <a:endParaRPr lang="en-US" sz="1800" dirty="0"/>
          </a:p>
        </p:txBody>
      </p:sp>
      <p:sp>
        <p:nvSpPr>
          <p:cNvPr id="32" name="Shape 29"/>
          <p:cNvSpPr/>
          <p:nvPr/>
        </p:nvSpPr>
        <p:spPr>
          <a:xfrm>
            <a:off x="6080760" y="5865876"/>
            <a:ext cx="5394960" cy="489204"/>
          </a:xfrm>
          <a:prstGeom prst="roundRect">
            <a:avLst>
              <a:gd name="adj" fmla="val 11215"/>
            </a:avLst>
          </a:prstGeom>
          <a:solidFill>
            <a:srgbClr val="EFEBE3"/>
          </a:solidFill>
          <a:ln w="12700">
            <a:solidFill>
              <a:srgbClr val="D9D5CC"/>
            </a:solidFill>
            <a:prstDash val="solid"/>
          </a:ln>
        </p:spPr>
      </p:sp>
      <p:sp>
        <p:nvSpPr>
          <p:cNvPr id="33" name="Text 30"/>
          <p:cNvSpPr/>
          <p:nvPr/>
        </p:nvSpPr>
        <p:spPr>
          <a:xfrm>
            <a:off x="6217920" y="5865876"/>
            <a:ext cx="5120640" cy="489204"/>
          </a:xfrm>
          <a:prstGeom prst="rect">
            <a:avLst/>
          </a:prstGeom>
          <a:noFill/>
          <a:ln/>
        </p:spPr>
        <p:txBody>
          <a:bodyPr wrap="square" lIns="0" tIns="0" rIns="0" bIns="0" rtlCol="0" anchor="ctr"/>
          <a:lstStyle/>
          <a:p>
            <a:pPr indent="0" marL="0">
              <a:buNone/>
            </a:pPr>
            <a:r>
              <a:rPr lang="en-US" sz="1200" dirty="0">
                <a:solidFill>
                  <a:srgbClr val="1A1A1A"/>
                </a:solidFill>
                <a:latin typeface="Calibri" pitchFamily="34" charset="0"/>
                <a:ea typeface="Calibri" pitchFamily="34" charset="-122"/>
                <a:cs typeface="Calibri" pitchFamily="34" charset="-120"/>
              </a:rPr>
              <a:t>Voltaje del “más de equipo”; Φ₃ enciende si supera umbral</a:t>
            </a:r>
            <a:endParaRPr lang="en-US" sz="12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74</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6</a:t>
            </a:r>
            <a:endParaRPr lang="en-US" sz="1100" dirty="0"/>
          </a:p>
        </p:txBody>
      </p:sp>
      <p:sp>
        <p:nvSpPr>
          <p:cNvPr id="6" name="Text 4"/>
          <p:cNvSpPr/>
          <p:nvPr/>
        </p:nvSpPr>
        <p:spPr>
          <a:xfrm>
            <a:off x="685800" y="2194560"/>
            <a:ext cx="10789920" cy="914400"/>
          </a:xfrm>
          <a:prstGeom prst="rect">
            <a:avLst/>
          </a:prstGeom>
          <a:noFill/>
          <a:ln/>
        </p:spPr>
        <p:txBody>
          <a:bodyPr wrap="square" lIns="0" tIns="0" rIns="0" bIns="0" rtlCol="0" anchor="ctr"/>
          <a:lstStyle/>
          <a:p>
            <a:pPr indent="0" marL="0">
              <a:buNone/>
            </a:pPr>
            <a:r>
              <a:rPr lang="en-US" sz="4000" dirty="0">
                <a:solidFill>
                  <a:srgbClr val="1A1A1A"/>
                </a:solidFill>
                <a:latin typeface="Georgia" pitchFamily="34" charset="0"/>
                <a:ea typeface="Georgia" pitchFamily="34" charset="-122"/>
                <a:cs typeface="Georgia" pitchFamily="34" charset="-120"/>
              </a:rPr>
              <a:t>Integración estructural de Φ₃ en el RECD</a:t>
            </a:r>
            <a:endParaRPr lang="en-US" sz="4000" dirty="0"/>
          </a:p>
        </p:txBody>
      </p:sp>
      <p:sp>
        <p:nvSpPr>
          <p:cNvPr id="7" name="Text 5"/>
          <p:cNvSpPr/>
          <p:nvPr/>
        </p:nvSpPr>
        <p:spPr>
          <a:xfrm>
            <a:off x="685800" y="3200400"/>
            <a:ext cx="10789920" cy="731520"/>
          </a:xfrm>
          <a:prstGeom prst="rect">
            <a:avLst/>
          </a:prstGeom>
          <a:noFill/>
          <a:ln/>
        </p:spPr>
        <p:txBody>
          <a:bodyPr wrap="square" lIns="0" tIns="0" rIns="0" bIns="0" rtlCol="0" anchor="ctr"/>
          <a:lstStyle/>
          <a:p>
            <a:pPr indent="0" marL="0">
              <a:buNone/>
            </a:pPr>
            <a:r>
              <a:rPr lang="en-US" sz="1800" i="1" dirty="0">
                <a:solidFill>
                  <a:srgbClr val="6B6B6B"/>
                </a:solidFill>
                <a:latin typeface="Calibri" pitchFamily="34" charset="0"/>
                <a:ea typeface="Calibri" pitchFamily="34" charset="-122"/>
                <a:cs typeface="Calibri" pitchFamily="34" charset="-120"/>
              </a:rPr>
              <a:t>De métrica paralela a contribución en Δt</a:t>
            </a:r>
            <a:endParaRPr lang="en-US" sz="18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75</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6 · DIAGNÓSTICO</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El problema del despliegue paralelo</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algn="l" indent="0" marL="0">
              <a:buNone/>
            </a:pPr>
            <a:r>
              <a:rPr lang="en-US" sz="1800" dirty="0">
                <a:solidFill>
                  <a:srgbClr val="1A1A1A"/>
                </a:solidFill>
                <a:latin typeface="Calibri" pitchFamily="34" charset="0"/>
                <a:ea typeface="Calibri" pitchFamily="34" charset="-122"/>
                <a:cs typeface="Calibri" pitchFamily="34" charset="-120"/>
              </a:rPr>
              <a:t>En muchos pipelines, excess³ se calcula y se usa como alerta temprana o como f₃, pero no entra en la actualización de t_k. Entonces dos trayectorias con el mismo τₛ y la misma P producen el mismo reloj aunque su superávit de orden 3 difiera.</a:t>
            </a:r>
            <a:endParaRPr lang="en-US" sz="18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76</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6 · CONTRASTE CLAVE</a:t>
            </a:r>
            <a:endParaRPr lang="en-US" sz="1100" dirty="0"/>
          </a:p>
        </p:txBody>
      </p:sp>
      <p:sp>
        <p:nvSpPr>
          <p:cNvPr id="6" name="Text 4"/>
          <p:cNvSpPr/>
          <p:nvPr/>
        </p:nvSpPr>
        <p:spPr>
          <a:xfrm>
            <a:off x="685800" y="777240"/>
            <a:ext cx="10789920" cy="914400"/>
          </a:xfrm>
          <a:prstGeom prst="rect">
            <a:avLst/>
          </a:prstGeom>
          <a:noFill/>
          <a:ln/>
        </p:spPr>
        <p:txBody>
          <a:bodyPr wrap="square" lIns="0" tIns="0" rIns="0" bIns="0" rtlCol="0" anchor="t"/>
          <a:lstStyle/>
          <a:p>
            <a:pPr indent="0" marL="0">
              <a:buNone/>
            </a:pPr>
            <a:r>
              <a:rPr lang="en-US" sz="2800" dirty="0">
                <a:solidFill>
                  <a:srgbClr val="1A1A1A"/>
                </a:solidFill>
                <a:latin typeface="Georgia" pitchFamily="34" charset="0"/>
                <a:ea typeface="Georgia" pitchFamily="34" charset="-122"/>
                <a:cs typeface="Georgia" pitchFamily="34" charset="-120"/>
              </a:rPr>
              <a:t>Métrica paralela vs. contribución estructural</a:t>
            </a:r>
            <a:endParaRPr lang="en-US" sz="2800" dirty="0"/>
          </a:p>
        </p:txBody>
      </p:sp>
      <p:sp>
        <p:nvSpPr>
          <p:cNvPr id="7" name="Shape 5"/>
          <p:cNvSpPr/>
          <p:nvPr/>
        </p:nvSpPr>
        <p:spPr>
          <a:xfrm>
            <a:off x="685800" y="1801368"/>
            <a:ext cx="10789920" cy="13716"/>
          </a:xfrm>
          <a:prstGeom prst="rect">
            <a:avLst/>
          </a:prstGeom>
          <a:solidFill>
            <a:srgbClr val="D9D5CC"/>
          </a:solidFill>
          <a:ln w="12700">
            <a:solidFill>
              <a:srgbClr val="D9D5CC"/>
            </a:solidFill>
            <a:prstDash val="solid"/>
          </a:ln>
        </p:spPr>
        <p:txBody>
          <a:bodyPr/>
          <a:p/>
        </p:txBody>
      </p:sp>
      <p:sp>
        <p:nvSpPr>
          <p:cNvPr id="8" name="Shape 6"/>
          <p:cNvSpPr/>
          <p:nvPr/>
        </p:nvSpPr>
        <p:spPr>
          <a:xfrm>
            <a:off x="685800" y="1984248"/>
            <a:ext cx="4983480" cy="3794760"/>
          </a:xfrm>
          <a:prstGeom prst="roundRect">
            <a:avLst>
              <a:gd name="adj" fmla="val 1928"/>
            </a:avLst>
          </a:prstGeom>
          <a:solidFill>
            <a:srgbClr val="E8E4DB"/>
          </a:solidFill>
          <a:ln w="15875">
            <a:solidFill>
              <a:srgbClr val="D9D5CC"/>
            </a:solidFill>
            <a:prstDash val="solid"/>
          </a:ln>
        </p:spPr>
        <p:txBody>
          <a:bodyPr/>
          <a:p/>
        </p:txBody>
      </p:sp>
      <p:sp>
        <p:nvSpPr>
          <p:cNvPr id="9" name="Shape 7"/>
          <p:cNvSpPr/>
          <p:nvPr/>
        </p:nvSpPr>
        <p:spPr>
          <a:xfrm>
            <a:off x="685800" y="1984248"/>
            <a:ext cx="109728" cy="3794760"/>
          </a:xfrm>
          <a:prstGeom prst="rect">
            <a:avLst/>
          </a:prstGeom>
          <a:solidFill>
            <a:srgbClr val="6B6B6B"/>
          </a:solidFill>
          <a:ln w="12700">
            <a:solidFill>
              <a:srgbClr val="6B6B6B"/>
            </a:solidFill>
            <a:prstDash val="solid"/>
          </a:ln>
        </p:spPr>
        <p:txBody>
          <a:bodyPr/>
          <a:p/>
        </p:txBody>
      </p:sp>
      <p:sp>
        <p:nvSpPr>
          <p:cNvPr id="10" name="Text 8"/>
          <p:cNvSpPr/>
          <p:nvPr/>
        </p:nvSpPr>
        <p:spPr>
          <a:xfrm>
            <a:off x="941832" y="2185416"/>
            <a:ext cx="4526280" cy="502920"/>
          </a:xfrm>
          <a:prstGeom prst="rect">
            <a:avLst/>
          </a:prstGeom>
          <a:noFill/>
          <a:ln/>
        </p:spPr>
        <p:txBody>
          <a:bodyPr wrap="square" lIns="0" tIns="0" rIns="0" bIns="0" rtlCol="0" anchor="ctr"/>
          <a:lstStyle/>
          <a:p>
            <a:pPr indent="0" marL="0">
              <a:buNone/>
            </a:pPr>
            <a:r>
              <a:rPr lang="en-US" sz="2000" dirty="0">
                <a:solidFill>
                  <a:srgbClr val="1A1A1A"/>
                </a:solidFill>
                <a:latin typeface="Georgia" pitchFamily="34" charset="0"/>
                <a:ea typeface="Georgia" pitchFamily="34" charset="-122"/>
                <a:cs typeface="Georgia" pitchFamily="34" charset="-120"/>
              </a:rPr>
              <a:t>Métrica paralela</a:t>
            </a:r>
            <a:endParaRPr lang="en-US" sz="2000" dirty="0"/>
          </a:p>
        </p:txBody>
      </p:sp>
      <p:sp>
        <p:nvSpPr>
          <p:cNvPr id="11" name="Text 9"/>
          <p:cNvSpPr/>
          <p:nvPr/>
        </p:nvSpPr>
        <p:spPr>
          <a:xfrm>
            <a:off x="941832" y="2807208"/>
            <a:ext cx="4526280" cy="2743200"/>
          </a:xfrm>
          <a:prstGeom prst="rect">
            <a:avLst/>
          </a:prstGeom>
          <a:noFill/>
          <a:ln/>
        </p:spPr>
        <p:txBody>
          <a:bodyPr wrap="square" lIns="0" tIns="0" rIns="0" bIns="0" rtlCol="0" anchor="t"/>
          <a:lstStyle/>
          <a:p>
            <a:pPr indent="0" marL="0">
              <a:buNone/>
            </a:pPr>
            <a:r>
              <a:rPr lang="en-US" sz="1500" dirty="0">
                <a:solidFill>
                  <a:srgbClr val="1A1A1A"/>
                </a:solidFill>
                <a:latin typeface="Calibri" pitchFamily="34" charset="0"/>
                <a:ea typeface="Calibri" pitchFamily="34" charset="-122"/>
                <a:cs typeface="Calibri" pitchFamily="34" charset="-120"/>
              </a:rPr>
              <a:t>excess³ se calcula y se reporta al lado del reloj.</a:t>
            </a:r>
            <a:endParaRPr lang="en-US" sz="1500" dirty="0"/>
          </a:p>
          <a:p>
            <a:pPr indent="0" marL="0">
              <a:buNone/>
            </a:pPr>
            <a:endParaRPr lang="en-US" sz="1500" dirty="0"/>
          </a:p>
          <a:p>
            <a:pPr indent="0" marL="0">
              <a:buNone/>
            </a:pPr>
            <a:r>
              <a:rPr lang="en-US" sz="1500" dirty="0">
                <a:solidFill>
                  <a:srgbClr val="1A1A1A"/>
                </a:solidFill>
                <a:latin typeface="Calibri" pitchFamily="34" charset="0"/>
                <a:ea typeface="Calibri" pitchFamily="34" charset="-122"/>
                <a:cs typeface="Calibri" pitchFamily="34" charset="-120"/>
              </a:rPr>
              <a:t>No multiplica ni añade a Δt.</a:t>
            </a:r>
            <a:endParaRPr lang="en-US" sz="1500" dirty="0"/>
          </a:p>
          <a:p>
            <a:pPr indent="0" marL="0">
              <a:buNone/>
            </a:pPr>
            <a:endParaRPr lang="en-US" sz="1500" dirty="0"/>
          </a:p>
          <a:p>
            <a:pPr indent="0" marL="0">
              <a:buNone/>
            </a:pPr>
            <a:r>
              <a:rPr lang="en-US" sz="1500" dirty="0">
                <a:solidFill>
                  <a:srgbClr val="1A1A1A"/>
                </a:solidFill>
                <a:latin typeface="Calibri" pitchFamily="34" charset="0"/>
                <a:ea typeface="Calibri" pitchFamily="34" charset="-122"/>
                <a:cs typeface="Calibri" pitchFamily="34" charset="-120"/>
              </a:rPr>
              <a:t>Dos trayectorias con el mismo τₛ y la misma P producen el mismo t_k, aunque su superávit de orden 3 difiera.</a:t>
            </a:r>
            <a:endParaRPr lang="en-US" sz="1500" dirty="0"/>
          </a:p>
          <a:p>
            <a:pPr indent="0" marL="0">
              <a:buNone/>
            </a:pPr>
            <a:endParaRPr lang="en-US" sz="1500" dirty="0"/>
          </a:p>
          <a:p>
            <a:pPr indent="0" marL="0">
              <a:buNone/>
            </a:pPr>
            <a:r>
              <a:rPr lang="en-US" sz="1500" dirty="0">
                <a:solidFill>
                  <a:srgbClr val="1A1A1A"/>
                </a:solidFill>
                <a:latin typeface="Calibri" pitchFamily="34" charset="0"/>
                <a:ea typeface="Calibri" pitchFamily="34" charset="-122"/>
                <a:cs typeface="Calibri" pitchFamily="34" charset="-120"/>
              </a:rPr>
              <a:t>La jerarquía es descriptiva y predictiva, pero no generativa del índice temporal.</a:t>
            </a:r>
            <a:endParaRPr lang="en-US" sz="1500" dirty="0"/>
          </a:p>
        </p:txBody>
      </p:sp>
      <p:sp>
        <p:nvSpPr>
          <p:cNvPr id="12" name="Shape 10"/>
          <p:cNvSpPr/>
          <p:nvPr/>
        </p:nvSpPr>
        <p:spPr>
          <a:xfrm>
            <a:off x="5824728" y="3625596"/>
            <a:ext cx="512064" cy="512064"/>
          </a:xfrm>
          <a:prstGeom prst="ellipse">
            <a:avLst/>
          </a:prstGeom>
          <a:solidFill>
            <a:srgbClr val="7B2D26"/>
          </a:solidFill>
          <a:ln w="12700">
            <a:solidFill>
              <a:srgbClr val="7B2D26"/>
            </a:solidFill>
            <a:prstDash val="solid"/>
          </a:ln>
        </p:spPr>
        <p:txBody>
          <a:bodyPr/>
          <a:p/>
        </p:txBody>
      </p:sp>
      <p:sp>
        <p:nvSpPr>
          <p:cNvPr id="13" name="Text 11"/>
          <p:cNvSpPr/>
          <p:nvPr/>
        </p:nvSpPr>
        <p:spPr>
          <a:xfrm>
            <a:off x="5824728" y="3625596"/>
            <a:ext cx="512064" cy="512064"/>
          </a:xfrm>
          <a:prstGeom prst="rect">
            <a:avLst/>
          </a:prstGeom>
          <a:noFill/>
          <a:ln/>
        </p:spPr>
        <p:txBody>
          <a:bodyPr wrap="square" lIns="0" tIns="0" rIns="0" bIns="0" rtlCol="0" anchor="ctr"/>
          <a:lstStyle/>
          <a:p>
            <a:pPr algn="ctr" indent="0" marL="0">
              <a:buNone/>
            </a:pPr>
            <a:r>
              <a:rPr lang="en-US" sz="1400" b="1" dirty="0">
                <a:solidFill>
                  <a:srgbClr val="FFFFFF"/>
                </a:solidFill>
                <a:latin typeface="Georgia" pitchFamily="34" charset="0"/>
                <a:ea typeface="Georgia" pitchFamily="34" charset="-122"/>
                <a:cs typeface="Georgia" pitchFamily="34" charset="-120"/>
              </a:rPr>
              <a:t>vs</a:t>
            </a:r>
            <a:endParaRPr lang="en-US" sz="1400" dirty="0"/>
          </a:p>
        </p:txBody>
      </p:sp>
      <p:sp>
        <p:nvSpPr>
          <p:cNvPr id="14" name="Shape 12"/>
          <p:cNvSpPr/>
          <p:nvPr/>
        </p:nvSpPr>
        <p:spPr>
          <a:xfrm>
            <a:off x="6492240" y="1984248"/>
            <a:ext cx="4983480" cy="3794760"/>
          </a:xfrm>
          <a:prstGeom prst="roundRect">
            <a:avLst>
              <a:gd name="adj" fmla="val 1928"/>
            </a:avLst>
          </a:prstGeom>
          <a:solidFill>
            <a:srgbClr val="EFEBE3"/>
          </a:solidFill>
          <a:ln w="22225">
            <a:solidFill>
              <a:srgbClr val="7B2D26"/>
            </a:solidFill>
            <a:prstDash val="solid"/>
          </a:ln>
        </p:spPr>
        <p:txBody>
          <a:bodyPr/>
          <a:p/>
        </p:txBody>
      </p:sp>
      <p:sp>
        <p:nvSpPr>
          <p:cNvPr id="15" name="Shape 13"/>
          <p:cNvSpPr/>
          <p:nvPr/>
        </p:nvSpPr>
        <p:spPr>
          <a:xfrm>
            <a:off x="6492240" y="1984248"/>
            <a:ext cx="109728" cy="3794760"/>
          </a:xfrm>
          <a:prstGeom prst="rect">
            <a:avLst/>
          </a:prstGeom>
          <a:solidFill>
            <a:srgbClr val="7B2D26"/>
          </a:solidFill>
          <a:ln w="12700">
            <a:solidFill>
              <a:srgbClr val="7B2D26"/>
            </a:solidFill>
            <a:prstDash val="solid"/>
          </a:ln>
        </p:spPr>
        <p:txBody>
          <a:bodyPr/>
          <a:p/>
        </p:txBody>
      </p:sp>
      <p:sp>
        <p:nvSpPr>
          <p:cNvPr id="16" name="Text 14"/>
          <p:cNvSpPr/>
          <p:nvPr/>
        </p:nvSpPr>
        <p:spPr>
          <a:xfrm>
            <a:off x="6748272" y="2185416"/>
            <a:ext cx="4526280" cy="502920"/>
          </a:xfrm>
          <a:prstGeom prst="rect">
            <a:avLst/>
          </a:prstGeom>
          <a:noFill/>
          <a:ln/>
        </p:spPr>
        <p:txBody>
          <a:bodyPr wrap="square" lIns="0" tIns="0" rIns="0" bIns="0" rtlCol="0" anchor="ctr"/>
          <a:lstStyle/>
          <a:p>
            <a:pPr indent="0" marL="0">
              <a:buNone/>
            </a:pPr>
            <a:r>
              <a:rPr lang="en-US" sz="2000" dirty="0">
                <a:solidFill>
                  <a:srgbClr val="7B2D26"/>
                </a:solidFill>
                <a:latin typeface="Georgia" pitchFamily="34" charset="0"/>
                <a:ea typeface="Georgia" pitchFamily="34" charset="-122"/>
                <a:cs typeface="Georgia" pitchFamily="34" charset="-120"/>
              </a:rPr>
              <a:t>Contribución estructural</a:t>
            </a:r>
            <a:endParaRPr lang="en-US" sz="2000" dirty="0"/>
          </a:p>
        </p:txBody>
      </p:sp>
      <p:sp>
        <p:nvSpPr>
          <p:cNvPr id="17" name="Text 15"/>
          <p:cNvSpPr/>
          <p:nvPr/>
        </p:nvSpPr>
        <p:spPr>
          <a:xfrm>
            <a:off x="6748272" y="2807208"/>
            <a:ext cx="4526280" cy="2743200"/>
          </a:xfrm>
          <a:prstGeom prst="rect">
            <a:avLst/>
          </a:prstGeom>
          <a:noFill/>
          <a:ln/>
        </p:spPr>
        <p:txBody>
          <a:bodyPr wrap="square" lIns="0" tIns="0" rIns="0" bIns="0" rtlCol="0" anchor="t"/>
          <a:lstStyle/>
          <a:p>
            <a:pPr indent="0" marL="0">
              <a:buNone/>
            </a:pPr>
            <a:r>
              <a:rPr lang="en-US" sz="1500" dirty="0">
                <a:solidFill>
                  <a:srgbClr val="1A1A1A"/>
                </a:solidFill>
                <a:latin typeface="Calibri" pitchFamily="34" charset="0"/>
                <a:ea typeface="Calibri" pitchFamily="34" charset="-122"/>
                <a:cs typeface="Calibri" pitchFamily="34" charset="-120"/>
              </a:rPr>
              <a:t>excess³ condiciona el mapa F del incremento (vía A₃ y Γ₃).</a:t>
            </a:r>
            <a:endParaRPr lang="en-US" sz="1500" dirty="0"/>
          </a:p>
          <a:p>
            <a:pPr indent="0" marL="0">
              <a:buNone/>
            </a:pPr>
            <a:endParaRPr lang="en-US" sz="1500" dirty="0"/>
          </a:p>
          <a:p>
            <a:pPr indent="0" marL="0">
              <a:buNone/>
            </a:pPr>
            <a:r>
              <a:rPr lang="en-US" sz="1500" dirty="0">
                <a:solidFill>
                  <a:srgbClr val="1A1A1A"/>
                </a:solidFill>
                <a:latin typeface="Calibri" pitchFamily="34" charset="0"/>
                <a:ea typeface="Calibri" pitchFamily="34" charset="-122"/>
                <a:cs typeface="Calibri" pitchFamily="34" charset="-120"/>
              </a:rPr>
              <a:t>Abriendo o cerrando el canal Φ₃, la ablación cambia T_RECD de forma atribuible.</a:t>
            </a:r>
            <a:endParaRPr lang="en-US" sz="1500" dirty="0"/>
          </a:p>
          <a:p>
            <a:pPr indent="0" marL="0">
              <a:buNone/>
            </a:pPr>
            <a:endParaRPr lang="en-US" sz="1500" dirty="0"/>
          </a:p>
          <a:p>
            <a:pPr indent="0" marL="0">
              <a:buNone/>
            </a:pPr>
            <a:r>
              <a:rPr lang="en-US" sz="1500" dirty="0">
                <a:solidFill>
                  <a:srgbClr val="1A1A1A"/>
                </a:solidFill>
                <a:latin typeface="Calibri" pitchFamily="34" charset="0"/>
                <a:ea typeface="Calibri" pitchFamily="34" charset="-122"/>
                <a:cs typeface="Calibri" pitchFamily="34" charset="-120"/>
              </a:rPr>
              <a:t>Dos trayectorias con igual τₛ y P pero distinto excess³ pueden generar relojes distintos.</a:t>
            </a:r>
            <a:endParaRPr lang="en-US" sz="1500" dirty="0"/>
          </a:p>
          <a:p>
            <a:pPr indent="0" marL="0">
              <a:buNone/>
            </a:pPr>
            <a:endParaRPr lang="en-US" sz="1500" dirty="0"/>
          </a:p>
          <a:p>
            <a:pPr indent="0" marL="0">
              <a:buNone/>
            </a:pPr>
            <a:r>
              <a:rPr lang="en-US" sz="1500" dirty="0">
                <a:solidFill>
                  <a:srgbClr val="1A1A1A"/>
                </a:solidFill>
                <a:latin typeface="Calibri" pitchFamily="34" charset="0"/>
                <a:ea typeface="Calibri" pitchFamily="34" charset="-122"/>
                <a:cs typeface="Calibri" pitchFamily="34" charset="-120"/>
              </a:rPr>
              <a:t>La profundidad ordinal entra en la generatividad del índice t_k.</a:t>
            </a:r>
            <a:endParaRPr lang="en-US" sz="1500" dirty="0"/>
          </a:p>
        </p:txBody>
      </p:sp>
      <p:sp>
        <p:nvSpPr>
          <p:cNvPr id="18" name="Text 16"/>
          <p:cNvSpPr/>
          <p:nvPr/>
        </p:nvSpPr>
        <p:spPr>
          <a:xfrm>
            <a:off x="685800" y="5907024"/>
            <a:ext cx="10789920" cy="365760"/>
          </a:xfrm>
          <a:prstGeom prst="rect">
            <a:avLst/>
          </a:prstGeom>
          <a:noFill/>
          <a:ln/>
        </p:spPr>
        <p:txBody>
          <a:bodyPr wrap="square" lIns="0" tIns="0" rIns="0" bIns="0" rtlCol="0" anchor="ctr"/>
          <a:lstStyle/>
          <a:p>
            <a:pPr indent="0" marL="0">
              <a:buNone/>
            </a:pPr>
            <a:r>
              <a:rPr lang="en-US" sz="1400" i="1" dirty="0">
                <a:solidFill>
                  <a:srgbClr val="6B6B6B"/>
                </a:solidFill>
                <a:latin typeface="Calibri" pitchFamily="34" charset="0"/>
                <a:ea typeface="Calibri" pitchFamily="34" charset="-122"/>
                <a:cs typeface="Calibri" pitchFamily="34" charset="-120"/>
              </a:rPr>
              <a:t>→  Paralela = nota al margen. Estructural = cláusula que firma y altera el contrato del tiempo.</a:t>
            </a:r>
            <a:endParaRPr lang="en-US" sz="14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77</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6 · CIERRE DINÁMICO</a:t>
            </a:r>
            <a:endParaRPr lang="en-US" sz="1100" dirty="0"/>
          </a:p>
        </p:txBody>
      </p:sp>
      <p:sp>
        <p:nvSpPr>
          <p:cNvPr id="6" name="Text 4"/>
          <p:cNvSpPr/>
          <p:nvPr/>
        </p:nvSpPr>
        <p:spPr>
          <a:xfrm>
            <a:off x="685800" y="777240"/>
            <a:ext cx="10789920" cy="914400"/>
          </a:xfrm>
          <a:prstGeom prst="rect">
            <a:avLst/>
          </a:prstGeom>
          <a:noFill/>
          <a:ln/>
        </p:spPr>
        <p:txBody>
          <a:bodyPr wrap="square" lIns="0" tIns="0" rIns="0" bIns="0" rtlCol="0" anchor="t"/>
          <a:lstStyle/>
          <a:p>
            <a:pPr indent="0" marL="0">
              <a:buNone/>
            </a:pPr>
            <a:r>
              <a:rPr lang="en-US" sz="2800" dirty="0">
                <a:solidFill>
                  <a:srgbClr val="1A1A1A"/>
                </a:solidFill>
                <a:latin typeface="Georgia" pitchFamily="34" charset="0"/>
                <a:ea typeface="Georgia" pitchFamily="34" charset="-122"/>
                <a:cs typeface="Georgia" pitchFamily="34" charset="-120"/>
              </a:rPr>
              <a:t>Definición de cierre dinámico de la jerarquía</a:t>
            </a:r>
            <a:endParaRPr lang="en-US" sz="2800" dirty="0"/>
          </a:p>
        </p:txBody>
      </p:sp>
      <p:sp>
        <p:nvSpPr>
          <p:cNvPr id="7" name="Shape 5"/>
          <p:cNvSpPr/>
          <p:nvPr/>
        </p:nvSpPr>
        <p:spPr>
          <a:xfrm>
            <a:off x="685800" y="180136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2002536"/>
            <a:ext cx="10789920" cy="4352544"/>
          </a:xfrm>
          <a:prstGeom prst="rect">
            <a:avLst/>
          </a:prstGeom>
          <a:noFill/>
          <a:ln/>
        </p:spPr>
        <p:txBody>
          <a:bodyPr wrap="square" lIns="0" tIns="0" rIns="0" bIns="0" rtlCol="0" anchor="t"/>
          <a:lstStyle/>
          <a:p>
            <a:pPr algn="l" indent="0" marL="0">
              <a:buNone/>
            </a:pPr>
            <a:r>
              <a:rPr lang="en-US" sz="1800" dirty="0">
                <a:solidFill>
                  <a:srgbClr val="1A1A1A"/>
                </a:solidFill>
                <a:latin typeface="Calibri" pitchFamily="34" charset="0"/>
                <a:ea typeface="Calibri" pitchFamily="34" charset="-122"/>
                <a:cs typeface="Calibri" pitchFamily="34" charset="-120"/>
              </a:rPr>
              <a:t>La jerarquía está dinámicamente cerrada si existe un mapa implementable F tal que Δt_k = F(Δt_base, g, α, Φ₁, Φ₂, excess³; θ) con θ preespecificado, y si hay predicciones falseables que fallan al ablar el canal Φ₃.</a:t>
            </a:r>
            <a:endParaRPr lang="en-US" sz="18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78</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6 · NORMALIZACIÓN</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Normalización de excess³ respecto a basal</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Shape 6"/>
          <p:cNvSpPr/>
          <p:nvPr/>
        </p:nvSpPr>
        <p:spPr>
          <a:xfrm>
            <a:off x="868680" y="1865376"/>
            <a:ext cx="10424160" cy="1600200"/>
          </a:xfrm>
          <a:prstGeom prst="roundRect">
            <a:avLst>
              <a:gd name="adj" fmla="val 4571"/>
            </a:avLst>
          </a:prstGeom>
          <a:solidFill>
            <a:srgbClr val="FFFFFF"/>
          </a:solidFill>
          <a:ln w="15875">
            <a:solidFill>
              <a:srgbClr val="D9D5CC"/>
            </a:solidFill>
            <a:prstDash val="solid"/>
          </a:ln>
        </p:spPr>
        <p:txBody>
          <a:bodyPr/>
          <a:p/>
        </p:txBody>
      </p:sp>
      <p:pic>
        <p:nvPicPr>
          <p:cNvPr id="9" name="Image 0" descr="/Users/johelpadilla/grok-safe/Presentaciones/eq_assets/e3_norm.png">    </p:cNvPr>
          <p:cNvPicPr>
            <a:picLocks noChangeAspect="1"/>
          </p:cNvPicPr>
          <p:nvPr/>
        </p:nvPicPr>
        <p:blipFill>
          <a:blip r:embed="rId1"/>
          <a:stretch>
            <a:fillRect/>
          </a:stretch>
        </p:blipFill>
        <p:spPr>
          <a:xfrm>
            <a:off x="3126632" y="2029968"/>
            <a:ext cx="5908257" cy="1271016"/>
          </a:xfrm>
          <a:prstGeom prst="rect">
            <a:avLst/>
          </a:prstGeom>
        </p:spPr>
      </p:pic>
      <p:sp>
        <p:nvSpPr>
          <p:cNvPr id="10" name="Text 7"/>
          <p:cNvSpPr/>
          <p:nvPr/>
        </p:nvSpPr>
        <p:spPr>
          <a:xfrm>
            <a:off x="685800" y="3648456"/>
            <a:ext cx="10789920" cy="2706624"/>
          </a:xfrm>
          <a:prstGeom prst="rect">
            <a:avLst/>
          </a:prstGeom>
          <a:noFill/>
          <a:ln/>
        </p:spPr>
        <p:txBody>
          <a:bodyPr wrap="square" lIns="0" tIns="0" rIns="0" bIns="0" rtlCol="0" anchor="t"/>
          <a:lstStyle/>
          <a:p>
            <a:pPr algn="l" indent="0" marL="0">
              <a:buNone/>
            </a:pPr>
            <a:r>
              <a:rPr lang="en-US" sz="1600" dirty="0">
                <a:solidFill>
                  <a:srgbClr val="1A1A1A"/>
                </a:solidFill>
                <a:latin typeface="Calibri" pitchFamily="34" charset="0"/>
                <a:ea typeface="Calibri" pitchFamily="34" charset="-122"/>
                <a:cs typeface="Calibri" pitchFamily="34" charset="-120"/>
              </a:rPr>
              <a:t>μ y σ se estiman solo en ventana basal B (o calibración sin solape con evaluación). Alternativa por rangos: transformación por CDF empírica a [−1,1].</a:t>
            </a:r>
            <a:endParaRPr lang="en-US" sz="16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79</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6 · PUERTA</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Definición de la puerta de activación A₃</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algn="l" indent="0" marL="0">
              <a:buNone/>
            </a:pPr>
            <a:r>
              <a:rPr lang="en-US" sz="1800" dirty="0">
                <a:solidFill>
                  <a:srgbClr val="1A1A1A"/>
                </a:solidFill>
                <a:latin typeface="Calibri" pitchFamily="34" charset="0"/>
                <a:ea typeface="Calibri" pitchFamily="34" charset="-122"/>
                <a:cs typeface="Calibri" pitchFamily="34" charset="-120"/>
              </a:rPr>
              <a:t>A₃(k) ∈ {0,1} es la compuerta que decide si el Nivel 3 puede modular el reloj. Su función principal es impedir la activación trivial bajo hiperpersistencia (largos tramos en banda C con excess³ crónicamente alto).</a:t>
            </a:r>
            <a:endParaRPr lang="en-US" sz="18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80</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6 · PUERTA</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Criterios típicos que endurecen A₃</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Evidencia de cambio de superávit (|Δẽ₃| por encima de umbral), no solo nivel crónico.</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Sinergia residual / condiciones de irreducibilidad satisfechas.</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Persistencia a dos escalas (evitar flashes de una sola ventana).</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Compatibilidad con ocupación de banda y con nulos de phase-shuffle.</a:t>
            </a:r>
            <a:endParaRPr lang="en-US" sz="170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81</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6 · GANANCIA</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Definición de la ganancia Γ₃</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Shape 6"/>
          <p:cNvSpPr/>
          <p:nvPr/>
        </p:nvSpPr>
        <p:spPr>
          <a:xfrm>
            <a:off x="868680" y="1865376"/>
            <a:ext cx="10424160" cy="1691640"/>
          </a:xfrm>
          <a:prstGeom prst="roundRect">
            <a:avLst>
              <a:gd name="adj" fmla="val 4324"/>
            </a:avLst>
          </a:prstGeom>
          <a:solidFill>
            <a:srgbClr val="FFFFFF"/>
          </a:solidFill>
          <a:ln w="15875">
            <a:solidFill>
              <a:srgbClr val="D9D5CC"/>
            </a:solidFill>
            <a:prstDash val="solid"/>
          </a:ln>
        </p:spPr>
        <p:txBody>
          <a:bodyPr/>
          <a:p/>
        </p:txBody>
      </p:sp>
      <p:pic>
        <p:nvPicPr>
          <p:cNvPr id="9" name="Image 0" descr="/Users/johelpadilla/grok-safe/Presentaciones/eq_assets/gamma3.png">    </p:cNvPr>
          <p:cNvPicPr>
            <a:picLocks noChangeAspect="1"/>
          </p:cNvPicPr>
          <p:nvPr/>
        </p:nvPicPr>
        <p:blipFill>
          <a:blip r:embed="rId1"/>
          <a:stretch>
            <a:fillRect/>
          </a:stretch>
        </p:blipFill>
        <p:spPr>
          <a:xfrm>
            <a:off x="1993392" y="2029968"/>
            <a:ext cx="8174736" cy="1362456"/>
          </a:xfrm>
          <a:prstGeom prst="rect">
            <a:avLst/>
          </a:prstGeom>
        </p:spPr>
      </p:pic>
      <p:sp>
        <p:nvSpPr>
          <p:cNvPr id="10" name="Text 7"/>
          <p:cNvSpPr/>
          <p:nvPr/>
        </p:nvSpPr>
        <p:spPr>
          <a:xfrm>
            <a:off x="685800" y="3739896"/>
            <a:ext cx="10789920" cy="2615184"/>
          </a:xfrm>
          <a:prstGeom prst="rect">
            <a:avLst/>
          </a:prstGeom>
          <a:noFill/>
          <a:ln/>
        </p:spPr>
        <p:txBody>
          <a:bodyPr wrap="square" lIns="0" tIns="0" rIns="0" bIns="0" rtlCol="0" anchor="t"/>
          <a:lstStyle/>
          <a:p>
            <a:pPr algn="l" indent="0" marL="0">
              <a:buNone/>
            </a:pPr>
            <a:r>
              <a:rPr lang="en-US" sz="1600" dirty="0">
                <a:solidFill>
                  <a:srgbClr val="1A1A1A"/>
                </a:solidFill>
                <a:latin typeface="Calibri" pitchFamily="34" charset="0"/>
                <a:ea typeface="Calibri" pitchFamily="34" charset="-122"/>
                <a:cs typeface="Calibri" pitchFamily="34" charset="-120"/>
              </a:rPr>
              <a:t>β ≥ 0 es sensibilidad global (p. ej. β ∈ [0.25, 1.0], fijado a priori). ψ es mapa monótono acotado: softplus o ReLU. Si A₃ = 0 o β = 0, entonces Γ₃ = 1.</a:t>
            </a:r>
            <a:endParaRPr lang="en-US" sz="16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82</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6 · VARIANTE</a:t>
            </a:r>
            <a:endParaRPr lang="en-US" sz="1100" dirty="0"/>
          </a:p>
        </p:txBody>
      </p:sp>
      <p:sp>
        <p:nvSpPr>
          <p:cNvPr id="6" name="Text 4"/>
          <p:cNvSpPr/>
          <p:nvPr/>
        </p:nvSpPr>
        <p:spPr>
          <a:xfrm>
            <a:off x="685800" y="777240"/>
            <a:ext cx="10789920" cy="914400"/>
          </a:xfrm>
          <a:prstGeom prst="rect">
            <a:avLst/>
          </a:prstGeom>
          <a:noFill/>
          <a:ln/>
        </p:spPr>
        <p:txBody>
          <a:bodyPr wrap="square" lIns="0" tIns="0" rIns="0" bIns="0" rtlCol="0" anchor="t"/>
          <a:lstStyle/>
          <a:p>
            <a:pPr indent="0" marL="0">
              <a:buNone/>
            </a:pPr>
            <a:r>
              <a:rPr lang="en-US" sz="2800" dirty="0">
                <a:solidFill>
                  <a:srgbClr val="1A1A1A"/>
                </a:solidFill>
                <a:latin typeface="Georgia" pitchFamily="34" charset="0"/>
                <a:ea typeface="Georgia" pitchFamily="34" charset="-122"/>
                <a:cs typeface="Georgia" pitchFamily="34" charset="-120"/>
              </a:rPr>
              <a:t>Forma delta-absoluta de Γ₃ (cambio vs. nivel)</a:t>
            </a:r>
            <a:endParaRPr lang="en-US" sz="2800" dirty="0"/>
          </a:p>
        </p:txBody>
      </p:sp>
      <p:sp>
        <p:nvSpPr>
          <p:cNvPr id="7" name="Shape 5"/>
          <p:cNvSpPr/>
          <p:nvPr/>
        </p:nvSpPr>
        <p:spPr>
          <a:xfrm>
            <a:off x="685800" y="1801368"/>
            <a:ext cx="10789920" cy="13716"/>
          </a:xfrm>
          <a:prstGeom prst="rect">
            <a:avLst/>
          </a:prstGeom>
          <a:solidFill>
            <a:srgbClr val="D9D5CC"/>
          </a:solidFill>
          <a:ln w="12700">
            <a:solidFill>
              <a:srgbClr val="D9D5CC"/>
            </a:solidFill>
            <a:prstDash val="solid"/>
          </a:ln>
        </p:spPr>
        <p:txBody>
          <a:bodyPr/>
          <a:p/>
        </p:txBody>
      </p:sp>
      <p:sp>
        <p:nvSpPr>
          <p:cNvPr id="8" name="Shape 6"/>
          <p:cNvSpPr/>
          <p:nvPr/>
        </p:nvSpPr>
        <p:spPr>
          <a:xfrm>
            <a:off x="868680" y="2002536"/>
            <a:ext cx="10424160" cy="1691640"/>
          </a:xfrm>
          <a:prstGeom prst="roundRect">
            <a:avLst>
              <a:gd name="adj" fmla="val 4324"/>
            </a:avLst>
          </a:prstGeom>
          <a:solidFill>
            <a:srgbClr val="FFFFFF"/>
          </a:solidFill>
          <a:ln w="15875">
            <a:solidFill>
              <a:srgbClr val="D9D5CC"/>
            </a:solidFill>
            <a:prstDash val="solid"/>
          </a:ln>
        </p:spPr>
        <p:txBody>
          <a:bodyPr/>
          <a:p/>
        </p:txBody>
      </p:sp>
      <p:pic>
        <p:nvPicPr>
          <p:cNvPr id="9" name="Image 0" descr="/Users/johelpadilla/grok-safe/Presentaciones/eq_assets/gamma3_abs.png">    </p:cNvPr>
          <p:cNvPicPr>
            <a:picLocks noChangeAspect="1"/>
          </p:cNvPicPr>
          <p:nvPr/>
        </p:nvPicPr>
        <p:blipFill>
          <a:blip r:embed="rId1"/>
          <a:stretch>
            <a:fillRect/>
          </a:stretch>
        </p:blipFill>
        <p:spPr>
          <a:xfrm>
            <a:off x="1831195" y="2167128"/>
            <a:ext cx="8499130" cy="1362456"/>
          </a:xfrm>
          <a:prstGeom prst="rect">
            <a:avLst/>
          </a:prstGeom>
        </p:spPr>
      </p:pic>
      <p:sp>
        <p:nvSpPr>
          <p:cNvPr id="10" name="Text 7"/>
          <p:cNvSpPr/>
          <p:nvPr/>
        </p:nvSpPr>
        <p:spPr>
          <a:xfrm>
            <a:off x="685800" y="3877056"/>
            <a:ext cx="10789920" cy="2478024"/>
          </a:xfrm>
          <a:prstGeom prst="rect">
            <a:avLst/>
          </a:prstGeom>
          <a:noFill/>
          <a:ln/>
        </p:spPr>
        <p:txBody>
          <a:bodyPr wrap="square" lIns="0" tIns="0" rIns="0" bIns="0" rtlCol="0" anchor="t"/>
          <a:lstStyle/>
          <a:p>
            <a:pPr algn="l" indent="0" marL="0">
              <a:buNone/>
            </a:pPr>
            <a:r>
              <a:rPr lang="en-US" sz="1600" dirty="0">
                <a:solidFill>
                  <a:srgbClr val="1A1A1A"/>
                </a:solidFill>
                <a:latin typeface="Calibri" pitchFamily="34" charset="0"/>
                <a:ea typeface="Calibri" pitchFamily="34" charset="-122"/>
                <a:cs typeface="Calibri" pitchFamily="34" charset="-120"/>
              </a:rPr>
              <a:t>Privilegia el movimiento del superávit sobre el nivel crónico. En hiperpersistencia, excess³ alto sin cambio no debe estirar el reloj; la reorganización a menudo aparece como Δẽ₃ (incluso con signo negativo en algunas trayectorias).</a:t>
            </a:r>
            <a:endParaRPr lang="en-US" sz="160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83</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6 · ACTUALIZACIÓN</a:t>
            </a:r>
            <a:endParaRPr lang="en-US" sz="1100" dirty="0"/>
          </a:p>
        </p:txBody>
      </p:sp>
      <p:sp>
        <p:nvSpPr>
          <p:cNvPr id="6" name="Text 4"/>
          <p:cNvSpPr/>
          <p:nvPr/>
        </p:nvSpPr>
        <p:spPr>
          <a:xfrm>
            <a:off x="685800" y="777240"/>
            <a:ext cx="10789920" cy="914400"/>
          </a:xfrm>
          <a:prstGeom prst="rect">
            <a:avLst/>
          </a:prstGeom>
          <a:noFill/>
          <a:ln/>
        </p:spPr>
        <p:txBody>
          <a:bodyPr wrap="square" lIns="0" tIns="0" rIns="0" bIns="0" rtlCol="0" anchor="t"/>
          <a:lstStyle/>
          <a:p>
            <a:pPr indent="0" marL="0">
              <a:buNone/>
            </a:pPr>
            <a:r>
              <a:rPr lang="en-US" sz="2800" dirty="0">
                <a:solidFill>
                  <a:srgbClr val="1A1A1A"/>
                </a:solidFill>
                <a:latin typeface="Georgia" pitchFamily="34" charset="0"/>
                <a:ea typeface="Georgia" pitchFamily="34" charset="-122"/>
                <a:cs typeface="Georgia" pitchFamily="34" charset="-120"/>
              </a:rPr>
              <a:t>Nueva regla de actualización del reloj (Propuesta 1)</a:t>
            </a:r>
            <a:endParaRPr lang="en-US" sz="2800" dirty="0"/>
          </a:p>
        </p:txBody>
      </p:sp>
      <p:sp>
        <p:nvSpPr>
          <p:cNvPr id="7" name="Shape 5"/>
          <p:cNvSpPr/>
          <p:nvPr/>
        </p:nvSpPr>
        <p:spPr>
          <a:xfrm>
            <a:off x="685800" y="1801368"/>
            <a:ext cx="10789920" cy="13716"/>
          </a:xfrm>
          <a:prstGeom prst="rect">
            <a:avLst/>
          </a:prstGeom>
          <a:solidFill>
            <a:srgbClr val="D9D5CC"/>
          </a:solidFill>
          <a:ln w="12700">
            <a:solidFill>
              <a:srgbClr val="D9D5CC"/>
            </a:solidFill>
            <a:prstDash val="solid"/>
          </a:ln>
        </p:spPr>
        <p:txBody>
          <a:bodyPr/>
          <a:p/>
        </p:txBody>
      </p:sp>
      <p:sp>
        <p:nvSpPr>
          <p:cNvPr id="8" name="Shape 6"/>
          <p:cNvSpPr/>
          <p:nvPr/>
        </p:nvSpPr>
        <p:spPr>
          <a:xfrm>
            <a:off x="868680" y="2002536"/>
            <a:ext cx="10424160" cy="1508760"/>
          </a:xfrm>
          <a:prstGeom prst="roundRect">
            <a:avLst>
              <a:gd name="adj" fmla="val 4848"/>
            </a:avLst>
          </a:prstGeom>
          <a:solidFill>
            <a:srgbClr val="FFFFFF"/>
          </a:solidFill>
          <a:ln w="15875">
            <a:solidFill>
              <a:srgbClr val="D9D5CC"/>
            </a:solidFill>
            <a:prstDash val="solid"/>
          </a:ln>
        </p:spPr>
        <p:txBody>
          <a:bodyPr/>
          <a:p/>
        </p:txBody>
      </p:sp>
      <p:pic>
        <p:nvPicPr>
          <p:cNvPr id="9" name="Image 0" descr="/Users/johelpadilla/grok-safe/Presentaciones/eq_assets/recd_p1.png">    </p:cNvPr>
          <p:cNvPicPr>
            <a:picLocks noChangeAspect="1"/>
          </p:cNvPicPr>
          <p:nvPr/>
        </p:nvPicPr>
        <p:blipFill>
          <a:blip r:embed="rId1"/>
          <a:stretch>
            <a:fillRect/>
          </a:stretch>
        </p:blipFill>
        <p:spPr>
          <a:xfrm>
            <a:off x="2427249" y="2167128"/>
            <a:ext cx="7307022" cy="1179576"/>
          </a:xfrm>
          <a:prstGeom prst="rect">
            <a:avLst/>
          </a:prstGeom>
        </p:spPr>
      </p:pic>
      <p:sp>
        <p:nvSpPr>
          <p:cNvPr id="10" name="Text 7"/>
          <p:cNvSpPr/>
          <p:nvPr/>
        </p:nvSpPr>
        <p:spPr>
          <a:xfrm>
            <a:off x="685800" y="3694176"/>
            <a:ext cx="10789920" cy="2660904"/>
          </a:xfrm>
          <a:prstGeom prst="rect">
            <a:avLst/>
          </a:prstGeom>
          <a:noFill/>
          <a:ln/>
        </p:spPr>
        <p:txBody>
          <a:bodyPr wrap="square" lIns="0" tIns="0" rIns="0" bIns="0" rtlCol="0" anchor="t"/>
          <a:lstStyle/>
          <a:p>
            <a:pPr algn="l" indent="0" marL="0">
              <a:buNone/>
            </a:pPr>
            <a:r>
              <a:rPr lang="en-US" sz="1600" dirty="0">
                <a:solidFill>
                  <a:srgbClr val="1A1A1A"/>
                </a:solidFill>
                <a:latin typeface="Calibri" pitchFamily="34" charset="0"/>
                <a:ea typeface="Calibri" pitchFamily="34" charset="-122"/>
                <a:cs typeface="Calibri" pitchFamily="34" charset="-120"/>
              </a:rPr>
              <a:t>El avance base legado se multiplica por Γ₃ ≥ 1. Φ₃ no reemplaza τₛ; lo condiciona como factor de escala secundario cuando hay evidencia de superávit activo.</a:t>
            </a:r>
            <a:endParaRPr lang="en-US" sz="16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84</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6 · POR QUÉ ESTRUCTURAL</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Por qué Γ₃ convierte a Φ₃ en estructural</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Sin Γ₃, Φ₃ no cambia t_k: es decoración estadística.</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Con Γ₃, dos sistemas con igual τₛ y P pero distinto excess³ generan T_RECD distintos cuando A₃ = 1.</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La ablación β = 0 recupera el reloj legado: el efecto es atribuible.</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Por tanto Φ₃ entra en la generatividad del índice discreto, no solo en reportes paralelos.</a:t>
            </a:r>
            <a:endParaRPr lang="en-US" sz="17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85</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Puente conceptual · Paradigma Tau Sistémico</a:t>
            </a:r>
            <a:endParaRPr lang="en-US" sz="1000" dirty="0"/>
          </a:p>
        </p:txBody>
      </p:sp>
      <p:sp>
        <p:nvSpPr>
          <p:cNvPr id="5" name="Shape 3"/>
          <p:cNvSpPr/>
          <p:nvPr/>
        </p:nvSpPr>
        <p:spPr>
          <a:xfrm>
            <a:off x="978408" y="292608"/>
            <a:ext cx="2148840" cy="274320"/>
          </a:xfrm>
          <a:prstGeom prst="roundRect">
            <a:avLst>
              <a:gd name="adj" fmla="val 13333"/>
            </a:avLst>
          </a:prstGeom>
          <a:solidFill>
            <a:srgbClr val="7B2D26"/>
          </a:solidFill>
          <a:ln w="12700">
            <a:solidFill>
              <a:srgbClr val="7B2D26"/>
            </a:solidFill>
            <a:prstDash val="solid"/>
          </a:ln>
        </p:spPr>
        <p:txBody>
          <a:bodyPr/>
          <a:p/>
        </p:txBody>
      </p:sp>
      <p:sp>
        <p:nvSpPr>
          <p:cNvPr id="6" name="Text 4"/>
          <p:cNvSpPr/>
          <p:nvPr/>
        </p:nvSpPr>
        <p:spPr>
          <a:xfrm>
            <a:off x="978408" y="292608"/>
            <a:ext cx="214884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PUENTE CONCEPTUAL</a:t>
            </a:r>
            <a:endParaRPr lang="en-US" sz="1000" dirty="0"/>
          </a:p>
        </p:txBody>
      </p:sp>
      <p:sp>
        <p:nvSpPr>
          <p:cNvPr id="7" name="Shape 5"/>
          <p:cNvSpPr/>
          <p:nvPr/>
        </p:nvSpPr>
        <p:spPr>
          <a:xfrm>
            <a:off x="3227832" y="292608"/>
            <a:ext cx="1307592" cy="274320"/>
          </a:xfrm>
          <a:prstGeom prst="roundRect">
            <a:avLst>
              <a:gd name="adj" fmla="val 13333"/>
            </a:avLst>
          </a:prstGeom>
          <a:solidFill>
            <a:srgbClr val="EFEBE3"/>
          </a:solidFill>
          <a:ln w="12700">
            <a:solidFill>
              <a:srgbClr val="D9D5CC"/>
            </a:solidFill>
            <a:prstDash val="solid"/>
          </a:ln>
        </p:spPr>
      </p:sp>
      <p:sp>
        <p:nvSpPr>
          <p:cNvPr id="8" name="Text 6"/>
          <p:cNvSpPr/>
          <p:nvPr/>
        </p:nvSpPr>
        <p:spPr>
          <a:xfrm>
            <a:off x="3227832" y="292608"/>
            <a:ext cx="1307592" cy="274320"/>
          </a:xfrm>
          <a:prstGeom prst="rect">
            <a:avLst/>
          </a:prstGeom>
          <a:noFill/>
          <a:ln/>
        </p:spPr>
        <p:txBody>
          <a:bodyPr wrap="square" lIns="0" tIns="0" rIns="0" bIns="0" rtlCol="0" anchor="ctr"/>
          <a:lstStyle/>
          <a:p>
            <a:pPr algn="ctr" indent="0" marL="0">
              <a:buNone/>
            </a:pPr>
            <a:r>
              <a:rPr lang="en-US" sz="1000" b="1" dirty="0">
                <a:solidFill>
                  <a:srgbClr val="7B2D26"/>
                </a:solidFill>
                <a:latin typeface="Calibri" pitchFamily="34" charset="0"/>
                <a:ea typeface="Calibri" pitchFamily="34" charset="-122"/>
                <a:cs typeface="Calibri" pitchFamily="34" charset="-120"/>
              </a:rPr>
              <a:t>ANALOGÍA</a:t>
            </a:r>
            <a:endParaRPr lang="en-US" sz="1000" dirty="0"/>
          </a:p>
        </p:txBody>
      </p:sp>
      <p:sp>
        <p:nvSpPr>
          <p:cNvPr id="9" name="Shape 7"/>
          <p:cNvSpPr/>
          <p:nvPr/>
        </p:nvSpPr>
        <p:spPr>
          <a:xfrm>
            <a:off x="0" y="0"/>
            <a:ext cx="91440" cy="6858000"/>
          </a:xfrm>
          <a:prstGeom prst="rect">
            <a:avLst/>
          </a:prstGeom>
          <a:solidFill>
            <a:srgbClr val="7B2D26"/>
          </a:solidFill>
          <a:ln w="12700">
            <a:solidFill>
              <a:srgbClr val="7B2D26"/>
            </a:solidFill>
            <a:prstDash val="solid"/>
          </a:ln>
        </p:spPr>
      </p:sp>
      <p:sp>
        <p:nvSpPr>
          <p:cNvPr id="10" name="Text 8"/>
          <p:cNvSpPr/>
          <p:nvPr/>
        </p:nvSpPr>
        <p:spPr>
          <a:xfrm>
            <a:off x="685800" y="658368"/>
            <a:ext cx="10789920" cy="384048"/>
          </a:xfrm>
          <a:prstGeom prst="rect">
            <a:avLst/>
          </a:prstGeom>
          <a:noFill/>
          <a:ln/>
        </p:spPr>
        <p:txBody>
          <a:bodyPr wrap="square" lIns="0" tIns="0" rIns="0" bIns="0" rtlCol="0" anchor="ctr"/>
          <a:lstStyle/>
          <a:p>
            <a:pPr indent="0" marL="0">
              <a:buNone/>
            </a:pPr>
            <a:r>
              <a:rPr lang="en-US" sz="2100" dirty="0">
                <a:solidFill>
                  <a:srgbClr val="1A1A1A"/>
                </a:solidFill>
                <a:latin typeface="Georgia" pitchFamily="34" charset="0"/>
                <a:ea typeface="Georgia" pitchFamily="34" charset="-122"/>
                <a:cs typeface="Georgia" pitchFamily="34" charset="-120"/>
              </a:rPr>
              <a:t>Del adorno al turbo: A₃ y Γ₃</a:t>
            </a:r>
            <a:endParaRPr lang="en-US" sz="2100" dirty="0"/>
          </a:p>
        </p:txBody>
      </p:sp>
      <p:sp>
        <p:nvSpPr>
          <p:cNvPr id="11" name="Text 9"/>
          <p:cNvSpPr/>
          <p:nvPr/>
        </p:nvSpPr>
        <p:spPr>
          <a:xfrm>
            <a:off x="685800" y="1078992"/>
            <a:ext cx="10789920" cy="256032"/>
          </a:xfrm>
          <a:prstGeom prst="rect">
            <a:avLst/>
          </a:prstGeom>
          <a:noFill/>
          <a:ln/>
        </p:spPr>
        <p:txBody>
          <a:bodyPr wrap="square" lIns="0" tIns="0" rIns="0" bIns="0" rtlCol="0" anchor="ctr"/>
          <a:lstStyle/>
          <a:p>
            <a:pPr indent="0" marL="0">
              <a:buNone/>
            </a:pPr>
            <a:r>
              <a:rPr lang="en-US" sz="1300" i="1" dirty="0">
                <a:solidFill>
                  <a:srgbClr val="6B6B6B"/>
                </a:solidFill>
                <a:latin typeface="Calibri" pitchFamily="34" charset="0"/>
                <a:ea typeface="Calibri" pitchFamily="34" charset="-122"/>
                <a:cs typeface="Calibri" pitchFamily="34" charset="-120"/>
              </a:rPr>
              <a:t>Analogía pedagógica · no es una definición formal</a:t>
            </a:r>
            <a:endParaRPr lang="en-US" sz="1300" dirty="0"/>
          </a:p>
        </p:txBody>
      </p:sp>
      <p:sp>
        <p:nvSpPr>
          <p:cNvPr id="12" name="Shape 10"/>
          <p:cNvSpPr/>
          <p:nvPr/>
        </p:nvSpPr>
        <p:spPr>
          <a:xfrm>
            <a:off x="685800" y="1389888"/>
            <a:ext cx="5610758" cy="4992624"/>
          </a:xfrm>
          <a:prstGeom prst="roundRect">
            <a:avLst>
              <a:gd name="adj" fmla="val 1465"/>
            </a:avLst>
          </a:prstGeom>
          <a:solidFill>
            <a:srgbClr val="FFFFFF"/>
          </a:solidFill>
          <a:ln w="12700">
            <a:solidFill>
              <a:srgbClr val="D9D5CC"/>
            </a:solidFill>
            <a:prstDash val="solid"/>
          </a:ln>
        </p:spPr>
      </p:sp>
      <p:pic>
        <p:nvPicPr>
          <p:cNvPr id="13" name="Image 0" descr="/Users/johelpadilla/grok-safe/Presentaciones/digest_assets/turbo_gate.jpg">    </p:cNvPr>
          <p:cNvPicPr>
            <a:picLocks noChangeAspect="1"/>
          </p:cNvPicPr>
          <p:nvPr/>
        </p:nvPicPr>
        <p:blipFill>
          <a:blip r:embed="rId1"/>
          <a:stretch>
            <a:fillRect/>
          </a:stretch>
        </p:blipFill>
        <p:spPr>
          <a:xfrm>
            <a:off x="795528" y="2369896"/>
            <a:ext cx="5391302" cy="3032608"/>
          </a:xfrm>
          <a:prstGeom prst="rect">
            <a:avLst/>
          </a:prstGeom>
        </p:spPr>
      </p:pic>
      <p:sp>
        <p:nvSpPr>
          <p:cNvPr id="14" name="Shape 11"/>
          <p:cNvSpPr/>
          <p:nvPr/>
        </p:nvSpPr>
        <p:spPr>
          <a:xfrm>
            <a:off x="6552590" y="1389888"/>
            <a:ext cx="4923130" cy="2414016"/>
          </a:xfrm>
          <a:prstGeom prst="roundRect">
            <a:avLst>
              <a:gd name="adj" fmla="val 3030"/>
            </a:avLst>
          </a:prstGeom>
          <a:solidFill>
            <a:srgbClr val="EFEBE3"/>
          </a:solidFill>
          <a:ln w="12700">
            <a:solidFill>
              <a:srgbClr val="D9D5CC"/>
            </a:solidFill>
            <a:prstDash val="solid"/>
          </a:ln>
        </p:spPr>
      </p:sp>
      <p:sp>
        <p:nvSpPr>
          <p:cNvPr id="15" name="Text 12"/>
          <p:cNvSpPr/>
          <p:nvPr/>
        </p:nvSpPr>
        <p:spPr>
          <a:xfrm>
            <a:off x="6735470" y="1499616"/>
            <a:ext cx="4557370" cy="237744"/>
          </a:xfrm>
          <a:prstGeom prst="rect">
            <a:avLst/>
          </a:prstGeom>
          <a:noFill/>
          <a:ln/>
        </p:spPr>
        <p:txBody>
          <a:bodyPr wrap="square" lIns="0" tIns="0" rIns="0" bIns="0" rtlCol="0" anchor="ctr"/>
          <a:lstStyle/>
          <a:p>
            <a:pPr indent="0" marL="0">
              <a:buNone/>
            </a:pPr>
            <a:r>
              <a:rPr lang="en-US" sz="1100" b="1" spc="120" kern="0" dirty="0">
                <a:solidFill>
                  <a:srgbClr val="7B2D26"/>
                </a:solidFill>
                <a:latin typeface="Calibri" pitchFamily="34" charset="0"/>
                <a:ea typeface="Calibri" pitchFamily="34" charset="-122"/>
                <a:cs typeface="Calibri" pitchFamily="34" charset="-120"/>
              </a:rPr>
              <a:t>ANALOGÍA</a:t>
            </a:r>
            <a:endParaRPr lang="en-US" sz="1100" dirty="0"/>
          </a:p>
        </p:txBody>
      </p:sp>
      <p:sp>
        <p:nvSpPr>
          <p:cNvPr id="16" name="Text 13"/>
          <p:cNvSpPr/>
          <p:nvPr/>
        </p:nvSpPr>
        <p:spPr>
          <a:xfrm>
            <a:off x="6735470" y="1755648"/>
            <a:ext cx="4557370" cy="292608"/>
          </a:xfrm>
          <a:prstGeom prst="rect">
            <a:avLst/>
          </a:prstGeom>
          <a:noFill/>
          <a:ln/>
        </p:spPr>
        <p:txBody>
          <a:bodyPr wrap="square" lIns="0" tIns="0" rIns="0" bIns="0" rtlCol="0" anchor="ctr"/>
          <a:lstStyle/>
          <a:p>
            <a:pPr indent="0" marL="0">
              <a:buNone/>
            </a:pPr>
            <a:r>
              <a:rPr lang="en-US" sz="1600" dirty="0">
                <a:solidFill>
                  <a:srgbClr val="1A1A1A"/>
                </a:solidFill>
                <a:latin typeface="Georgia" pitchFamily="34" charset="0"/>
                <a:ea typeface="Georgia" pitchFamily="34" charset="-122"/>
                <a:cs typeface="Georgia" pitchFamily="34" charset="-120"/>
              </a:rPr>
              <a:t>Portero VIP + turbo</a:t>
            </a:r>
            <a:endParaRPr lang="en-US" sz="1600" dirty="0"/>
          </a:p>
        </p:txBody>
      </p:sp>
      <p:sp>
        <p:nvSpPr>
          <p:cNvPr id="17" name="Text 14"/>
          <p:cNvSpPr/>
          <p:nvPr/>
        </p:nvSpPr>
        <p:spPr>
          <a:xfrm>
            <a:off x="6735470" y="2103120"/>
            <a:ext cx="4557370" cy="1545336"/>
          </a:xfrm>
          <a:prstGeom prst="rect">
            <a:avLst/>
          </a:prstGeom>
          <a:noFill/>
          <a:ln/>
        </p:spPr>
        <p:txBody>
          <a:bodyPr wrap="square" lIns="0" tIns="0" rIns="0" bIns="0" rtlCol="0" anchor="t"/>
          <a:lstStyle/>
          <a:p>
            <a:pPr indent="0" marL="0">
              <a:buNone/>
            </a:pPr>
            <a:r>
              <a:rPr lang="en-US" sz="1300" dirty="0">
                <a:solidFill>
                  <a:srgbClr val="1A1A1A"/>
                </a:solidFill>
                <a:latin typeface="Calibri" pitchFamily="34" charset="0"/>
                <a:ea typeface="Calibri" pitchFamily="34" charset="-122"/>
                <a:cs typeface="Calibri" pitchFamily="34" charset="-120"/>
              </a:rPr>
              <a:t>A₃ = portero (¿puede hablar el Nivel 3?). Γ₃ = turbo (estira el paso). β=0 = coche de serie.</a:t>
            </a:r>
            <a:endParaRPr lang="en-US" sz="1300" dirty="0"/>
          </a:p>
        </p:txBody>
      </p:sp>
      <p:sp>
        <p:nvSpPr>
          <p:cNvPr id="18" name="Shape 15"/>
          <p:cNvSpPr/>
          <p:nvPr/>
        </p:nvSpPr>
        <p:spPr>
          <a:xfrm>
            <a:off x="6552590" y="3968496"/>
            <a:ext cx="4923130" cy="2414016"/>
          </a:xfrm>
          <a:prstGeom prst="roundRect">
            <a:avLst>
              <a:gd name="adj" fmla="val 3030"/>
            </a:avLst>
          </a:prstGeom>
          <a:solidFill>
            <a:srgbClr val="FFFFFF"/>
          </a:solidFill>
          <a:ln w="12700">
            <a:solidFill>
              <a:srgbClr val="D9D5CC"/>
            </a:solidFill>
            <a:prstDash val="solid"/>
          </a:ln>
        </p:spPr>
      </p:sp>
      <p:sp>
        <p:nvSpPr>
          <p:cNvPr id="19" name="Text 16"/>
          <p:cNvSpPr/>
          <p:nvPr/>
        </p:nvSpPr>
        <p:spPr>
          <a:xfrm>
            <a:off x="6735470" y="4078224"/>
            <a:ext cx="4557370" cy="237744"/>
          </a:xfrm>
          <a:prstGeom prst="rect">
            <a:avLst/>
          </a:prstGeom>
          <a:noFill/>
          <a:ln/>
        </p:spPr>
        <p:txBody>
          <a:bodyPr wrap="square" lIns="0" tIns="0" rIns="0" bIns="0" rtlCol="0" anchor="ctr"/>
          <a:lstStyle/>
          <a:p>
            <a:pPr indent="0" marL="0">
              <a:buNone/>
            </a:pPr>
            <a:r>
              <a:rPr lang="en-US" sz="1100" b="1" spc="120" kern="0" dirty="0">
                <a:solidFill>
                  <a:srgbClr val="7B2D26"/>
                </a:solidFill>
                <a:latin typeface="Calibri" pitchFamily="34" charset="0"/>
                <a:ea typeface="Calibri" pitchFamily="34" charset="-122"/>
                <a:cs typeface="Calibri" pitchFamily="34" charset="-120"/>
              </a:rPr>
              <a:t>EN EL PARADIGMA</a:t>
            </a:r>
            <a:endParaRPr lang="en-US" sz="1100" dirty="0"/>
          </a:p>
        </p:txBody>
      </p:sp>
      <p:sp>
        <p:nvSpPr>
          <p:cNvPr id="20" name="Text 17"/>
          <p:cNvSpPr/>
          <p:nvPr/>
        </p:nvSpPr>
        <p:spPr>
          <a:xfrm>
            <a:off x="6735470" y="4334256"/>
            <a:ext cx="4557370" cy="292608"/>
          </a:xfrm>
          <a:prstGeom prst="rect">
            <a:avLst/>
          </a:prstGeom>
          <a:noFill/>
          <a:ln/>
        </p:spPr>
        <p:txBody>
          <a:bodyPr wrap="square" lIns="0" tIns="0" rIns="0" bIns="0" rtlCol="0" anchor="ctr"/>
          <a:lstStyle/>
          <a:p>
            <a:pPr indent="0" marL="0">
              <a:buNone/>
            </a:pPr>
            <a:r>
              <a:rPr lang="en-US" sz="1600" dirty="0">
                <a:solidFill>
                  <a:srgbClr val="1A1A1A"/>
                </a:solidFill>
                <a:latin typeface="Georgia" pitchFamily="34" charset="0"/>
                <a:ea typeface="Georgia" pitchFamily="34" charset="-122"/>
                <a:cs typeface="Georgia" pitchFamily="34" charset="-120"/>
              </a:rPr>
              <a:t>En la ecuación</a:t>
            </a:r>
            <a:endParaRPr lang="en-US" sz="1600" dirty="0"/>
          </a:p>
        </p:txBody>
      </p:sp>
      <p:sp>
        <p:nvSpPr>
          <p:cNvPr id="21" name="Text 18"/>
          <p:cNvSpPr/>
          <p:nvPr/>
        </p:nvSpPr>
        <p:spPr>
          <a:xfrm>
            <a:off x="6735470" y="4681728"/>
            <a:ext cx="4557370" cy="1545336"/>
          </a:xfrm>
          <a:prstGeom prst="rect">
            <a:avLst/>
          </a:prstGeom>
          <a:noFill/>
          <a:ln/>
        </p:spPr>
        <p:txBody>
          <a:bodyPr wrap="square" lIns="0" tIns="0" rIns="0" bIns="0" rtlCol="0" anchor="t"/>
          <a:lstStyle/>
          <a:p>
            <a:pPr indent="0" marL="0">
              <a:buNone/>
            </a:pPr>
            <a:r>
              <a:rPr lang="en-US" sz="1300" dirty="0">
                <a:solidFill>
                  <a:srgbClr val="1A1A1A"/>
                </a:solidFill>
                <a:latin typeface="Calibri" pitchFamily="34" charset="0"/>
                <a:ea typeface="Calibri" pitchFamily="34" charset="-122"/>
                <a:cs typeface="Calibri" pitchFamily="34" charset="-120"/>
              </a:rPr>
              <a:t>t ← t + Δt_base · g · α · Γ₃</a:t>
            </a:r>
            <a:endParaRPr lang="en-US" sz="1300" dirty="0"/>
          </a:p>
          <a:p>
            <a:pPr indent="0" marL="0">
              <a:buNone/>
            </a:pPr>
            <a:r>
              <a:rPr lang="en-US" sz="1300" dirty="0">
                <a:solidFill>
                  <a:srgbClr val="1A1A1A"/>
                </a:solidFill>
                <a:latin typeface="Calibri" pitchFamily="34" charset="0"/>
                <a:ea typeface="Calibri" pitchFamily="34" charset="-122"/>
                <a:cs typeface="Calibri" pitchFamily="34" charset="-120"/>
              </a:rPr>
              <a:t>Γ₃ = 1 + β·A₃·ψ(…)</a:t>
            </a:r>
            <a:endParaRPr lang="en-US" sz="1300" dirty="0"/>
          </a:p>
          <a:p>
            <a:pPr indent="0" marL="0">
              <a:buNone/>
            </a:pPr>
            <a:r>
              <a:rPr lang="en-US" sz="1300" dirty="0">
                <a:solidFill>
                  <a:srgbClr val="1A1A1A"/>
                </a:solidFill>
                <a:latin typeface="Calibri" pitchFamily="34" charset="0"/>
                <a:ea typeface="Calibri" pitchFamily="34" charset="-122"/>
                <a:cs typeface="Calibri" pitchFamily="34" charset="-120"/>
              </a:rPr>
              <a:t>A₃=0 o β=0 ⇒ Γ₃=1 (ablación).</a:t>
            </a:r>
            <a:endParaRPr lang="en-US" sz="13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86</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6 · CONTRIBUCIÓN MARGINAL</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Contribución marginal de Φ₃ al reloj</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Shape 6"/>
          <p:cNvSpPr/>
          <p:nvPr/>
        </p:nvSpPr>
        <p:spPr>
          <a:xfrm>
            <a:off x="868680" y="1865376"/>
            <a:ext cx="10424160" cy="1645920"/>
          </a:xfrm>
          <a:prstGeom prst="roundRect">
            <a:avLst>
              <a:gd name="adj" fmla="val 4444"/>
            </a:avLst>
          </a:prstGeom>
          <a:solidFill>
            <a:srgbClr val="FFFFFF"/>
          </a:solidFill>
          <a:ln w="15875">
            <a:solidFill>
              <a:srgbClr val="D9D5CC"/>
            </a:solidFill>
            <a:prstDash val="solid"/>
          </a:ln>
        </p:spPr>
        <p:txBody>
          <a:bodyPr/>
          <a:p/>
        </p:txBody>
      </p:sp>
      <p:pic>
        <p:nvPicPr>
          <p:cNvPr id="9" name="Image 0" descr="/Users/johelpadilla/grok-safe/Presentaciones/eq_assets/rho3.png">    </p:cNvPr>
          <p:cNvPicPr>
            <a:picLocks noChangeAspect="1"/>
          </p:cNvPicPr>
          <p:nvPr/>
        </p:nvPicPr>
        <p:blipFill>
          <a:blip r:embed="rId1"/>
          <a:stretch>
            <a:fillRect/>
          </a:stretch>
        </p:blipFill>
        <p:spPr>
          <a:xfrm>
            <a:off x="2757789" y="2029968"/>
            <a:ext cx="6645942" cy="1316736"/>
          </a:xfrm>
          <a:prstGeom prst="rect">
            <a:avLst/>
          </a:prstGeom>
        </p:spPr>
      </p:pic>
      <p:sp>
        <p:nvSpPr>
          <p:cNvPr id="10" name="Text 7"/>
          <p:cNvSpPr/>
          <p:nvPr/>
        </p:nvSpPr>
        <p:spPr>
          <a:xfrm>
            <a:off x="685800" y="3694176"/>
            <a:ext cx="10789920" cy="2660904"/>
          </a:xfrm>
          <a:prstGeom prst="rect">
            <a:avLst/>
          </a:prstGeom>
          <a:noFill/>
          <a:ln/>
        </p:spPr>
        <p:txBody>
          <a:bodyPr wrap="square" lIns="0" tIns="0" rIns="0" bIns="0" rtlCol="0" anchor="t"/>
          <a:lstStyle/>
          <a:p>
            <a:pPr algn="l" indent="0" marL="0">
              <a:buNone/>
            </a:pPr>
            <a:r>
              <a:rPr lang="en-US" sz="1600" dirty="0">
                <a:solidFill>
                  <a:srgbClr val="1A1A1A"/>
                </a:solidFill>
                <a:latin typeface="Calibri" pitchFamily="34" charset="0"/>
                <a:ea typeface="Calibri" pitchFamily="34" charset="-122"/>
                <a:cs typeface="Calibri" pitchFamily="34" charset="-120"/>
              </a:rPr>
              <a:t>Mide qué fracción del paso se debe al canal de superávit. Soporta comparación y ablación frente a un canal dual experimental (Propuesta 2).</a:t>
            </a:r>
            <a:endParaRPr lang="en-US" sz="1600"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87</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6 · PROPUESTA 2 · EXPERIMENTAL / SECUNDARIA</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Propuesta 2 (experimental): canal dual</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indent="0" marL="0">
              <a:spcAft>
                <a:spcPts val="1000"/>
              </a:spcAft>
              <a:buNone/>
            </a:pPr>
            <a:r>
              <a:rPr lang="en-US" sz="1600" dirty="0">
                <a:solidFill>
                  <a:srgbClr val="1A1A1A"/>
                </a:solidFill>
                <a:latin typeface="Calibri" pitchFamily="34" charset="0"/>
                <a:ea typeface="Calibri" pitchFamily="34" charset="-122"/>
                <a:cs typeface="Calibri" pitchFamily="34" charset="-120"/>
              </a:rPr>
              <a:t>—  Secundaria: no es candidata a despliegue; se menciona solo por contraste.</a:t>
            </a:r>
            <a:endParaRPr lang="en-US" sz="1600" dirty="0"/>
          </a:p>
          <a:p>
            <a:pPr indent="0" marL="0">
              <a:spcAft>
                <a:spcPts val="1000"/>
              </a:spcAft>
              <a:buNone/>
            </a:pPr>
            <a:r>
              <a:rPr lang="en-US" sz="1600" dirty="0">
                <a:solidFill>
                  <a:srgbClr val="1A1A1A"/>
                </a:solidFill>
                <a:latin typeface="Calibri" pitchFamily="34" charset="0"/>
                <a:ea typeface="Calibri" pitchFamily="34" charset="-122"/>
                <a:cs typeface="Calibri" pitchFamily="34" charset="-120"/>
              </a:rPr>
              <a:t>—  Idea: canal C₁₂ (pares) + canal C₃ aditivo con profundidad Feigenbaum propia R₃.</a:t>
            </a:r>
            <a:endParaRPr lang="en-US" sz="1600" dirty="0"/>
          </a:p>
          <a:p>
            <a:pPr indent="0" marL="0">
              <a:spcAft>
                <a:spcPts val="1000"/>
              </a:spcAft>
              <a:buNone/>
            </a:pPr>
            <a:r>
              <a:rPr lang="en-US" sz="1600" dirty="0">
                <a:solidFill>
                  <a:srgbClr val="1A1A1A"/>
                </a:solidFill>
                <a:latin typeface="Calibri" pitchFamily="34" charset="0"/>
                <a:ea typeface="Calibri" pitchFamily="34" charset="-122"/>
                <a:cs typeface="Calibri" pitchFamily="34" charset="-120"/>
              </a:rPr>
              <a:t>—  Más fiel a la masa anidada; más difícil de certificar y auditar en campo.</a:t>
            </a:r>
            <a:endParaRPr lang="en-US" sz="1600" dirty="0"/>
          </a:p>
          <a:p>
            <a:pPr indent="0" marL="0">
              <a:spcAft>
                <a:spcPts val="1000"/>
              </a:spcAft>
              <a:buNone/>
            </a:pPr>
            <a:r>
              <a:rPr lang="en-US" sz="1600" dirty="0">
                <a:solidFill>
                  <a:srgbClr val="1A1A1A"/>
                </a:solidFill>
                <a:latin typeface="Calibri" pitchFamily="34" charset="0"/>
                <a:ea typeface="Calibri" pitchFamily="34" charset="-122"/>
                <a:cs typeface="Calibri" pitchFamily="34" charset="-120"/>
              </a:rPr>
              <a:t>—  Prioridad operativa: validar Propuesta 1 (Γ₃ drop-in) antes de explorar Propuesta 2.</a:t>
            </a:r>
            <a:endParaRPr lang="en-US" sz="1600"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88</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6 · PSEUDOCÓDIGO</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Ciclo de actualización con canal Φ₃</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indent="0" marL="0">
              <a:spcAft>
                <a:spcPts val="800"/>
              </a:spcAft>
              <a:buNone/>
            </a:pPr>
            <a:r>
              <a:rPr lang="en-US" sz="1500" dirty="0">
                <a:solidFill>
                  <a:srgbClr val="1A1A1A"/>
                </a:solidFill>
                <a:latin typeface="Calibri" pitchFamily="34" charset="0"/>
                <a:ea typeface="Calibri" pitchFamily="34" charset="-122"/>
                <a:cs typeface="Calibri" pitchFamily="34" charset="-120"/>
              </a:rPr>
              <a:t>—  1. τ ← systemic_tau(ventana_k)</a:t>
            </a:r>
            <a:endParaRPr lang="en-US" sz="1500" dirty="0"/>
          </a:p>
          <a:p>
            <a:pPr indent="0" marL="0">
              <a:spcAft>
                <a:spcPts val="800"/>
              </a:spcAft>
              <a:buNone/>
            </a:pPr>
            <a:r>
              <a:rPr lang="en-US" sz="1500" dirty="0">
                <a:solidFill>
                  <a:srgbClr val="1A1A1A"/>
                </a:solidFill>
                <a:latin typeface="Calibri" pitchFamily="34" charset="0"/>
                <a:ea typeface="Calibri" pitchFamily="34" charset="-122"/>
                <a:cs typeface="Calibri" pitchFamily="34" charset="-120"/>
              </a:rPr>
              <a:t>—  2. e3 ← excess3(ventana_k)  // pesos 0.6/0.4 fijos</a:t>
            </a:r>
            <a:endParaRPr lang="en-US" sz="1500" dirty="0"/>
          </a:p>
          <a:p>
            <a:pPr indent="0" marL="0">
              <a:spcAft>
                <a:spcPts val="800"/>
              </a:spcAft>
              <a:buNone/>
            </a:pPr>
            <a:r>
              <a:rPr lang="en-US" sz="1500" dirty="0">
                <a:solidFill>
                  <a:srgbClr val="1A1A1A"/>
                </a:solidFill>
                <a:latin typeface="Calibri" pitchFamily="34" charset="0"/>
                <a:ea typeface="Calibri" pitchFamily="34" charset="-122"/>
                <a:cs typeface="Calibri" pitchFamily="34" charset="-120"/>
              </a:rPr>
              <a:t>—  3. e3n ← normalizar_vs_basal(e3)</a:t>
            </a:r>
            <a:endParaRPr lang="en-US" sz="1500" dirty="0"/>
          </a:p>
          <a:p>
            <a:pPr indent="0" marL="0">
              <a:spcAft>
                <a:spcPts val="800"/>
              </a:spcAft>
              <a:buNone/>
            </a:pPr>
            <a:r>
              <a:rPr lang="en-US" sz="1500" dirty="0">
                <a:solidFill>
                  <a:srgbClr val="1A1A1A"/>
                </a:solidFill>
                <a:latin typeface="Calibri" pitchFamily="34" charset="0"/>
                <a:ea typeface="Calibri" pitchFamily="34" charset="-122"/>
                <a:cs typeface="Calibri" pitchFamily="34" charset="-120"/>
              </a:rPr>
              <a:t>—  4. dt ← base_interval(τ, k_run);  g ← gate(τ);  a ← state_factor</a:t>
            </a:r>
            <a:endParaRPr lang="en-US" sz="1500" dirty="0"/>
          </a:p>
          <a:p>
            <a:pPr indent="0" marL="0">
              <a:spcAft>
                <a:spcPts val="800"/>
              </a:spcAft>
              <a:buNone/>
            </a:pPr>
            <a:r>
              <a:rPr lang="en-US" sz="1500" dirty="0">
                <a:solidFill>
                  <a:srgbClr val="1A1A1A"/>
                </a:solidFill>
                <a:latin typeface="Calibri" pitchFamily="34" charset="0"/>
                <a:ea typeface="Calibri" pitchFamily="34" charset="-122"/>
                <a:cs typeface="Calibri" pitchFamily="34" charset="-120"/>
              </a:rPr>
              <a:t>—  5. A3 ← activation_level3(...);  Γ ← 1 + β·A3·ψ(e3n)</a:t>
            </a:r>
            <a:endParaRPr lang="en-US" sz="1500" dirty="0"/>
          </a:p>
          <a:p>
            <a:pPr indent="0" marL="0">
              <a:spcAft>
                <a:spcPts val="800"/>
              </a:spcAft>
              <a:buNone/>
            </a:pPr>
            <a:r>
              <a:rPr lang="en-US" sz="1500" dirty="0">
                <a:solidFill>
                  <a:srgbClr val="1A1A1A"/>
                </a:solidFill>
                <a:latin typeface="Calibri" pitchFamily="34" charset="0"/>
                <a:ea typeface="Calibri" pitchFamily="34" charset="-122"/>
                <a:cs typeface="Calibri" pitchFamily="34" charset="-120"/>
              </a:rPr>
              <a:t>—  6. t ← t + dt · g · a · Γ</a:t>
            </a:r>
            <a:endParaRPr lang="en-US" sz="150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89</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6 · CIERRE</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Qué se logró en la integración</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Se definió A₃ (cuándo puede hablar el Nivel 3).</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Se definió Γ₃ (cuánto estira el paso cuando habla).</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Se escribió la regla de reloj con factor drop-in.</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La jerarquía Φ deja de ser solo descriptiva: cierra dinámicamente el RECD operacional.</a:t>
            </a:r>
            <a:endParaRPr lang="en-US" sz="170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90</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7</a:t>
            </a:r>
            <a:endParaRPr lang="en-US" sz="1100" dirty="0"/>
          </a:p>
        </p:txBody>
      </p:sp>
      <p:sp>
        <p:nvSpPr>
          <p:cNvPr id="6" name="Text 4"/>
          <p:cNvSpPr/>
          <p:nvPr/>
        </p:nvSpPr>
        <p:spPr>
          <a:xfrm>
            <a:off x="685800" y="2194560"/>
            <a:ext cx="10789920" cy="914400"/>
          </a:xfrm>
          <a:prstGeom prst="rect">
            <a:avLst/>
          </a:prstGeom>
          <a:noFill/>
          <a:ln/>
        </p:spPr>
        <p:txBody>
          <a:bodyPr wrap="square" lIns="0" tIns="0" rIns="0" bIns="0" rtlCol="0" anchor="ctr"/>
          <a:lstStyle/>
          <a:p>
            <a:pPr indent="0" marL="0">
              <a:buNone/>
            </a:pPr>
            <a:r>
              <a:rPr lang="en-US" sz="4000" dirty="0">
                <a:solidFill>
                  <a:srgbClr val="1A1A1A"/>
                </a:solidFill>
                <a:latin typeface="Georgia" pitchFamily="34" charset="0"/>
                <a:ea typeface="Georgia" pitchFamily="34" charset="-122"/>
                <a:cs typeface="Georgia" pitchFamily="34" charset="-120"/>
              </a:rPr>
              <a:t>Propiedades universales del paradigma</a:t>
            </a:r>
            <a:endParaRPr lang="en-US" sz="4000" dirty="0"/>
          </a:p>
        </p:txBody>
      </p:sp>
      <p:sp>
        <p:nvSpPr>
          <p:cNvPr id="7" name="Text 5"/>
          <p:cNvSpPr/>
          <p:nvPr/>
        </p:nvSpPr>
        <p:spPr>
          <a:xfrm>
            <a:off x="685800" y="3200400"/>
            <a:ext cx="10789920" cy="731520"/>
          </a:xfrm>
          <a:prstGeom prst="rect">
            <a:avLst/>
          </a:prstGeom>
          <a:noFill/>
          <a:ln/>
        </p:spPr>
        <p:txBody>
          <a:bodyPr wrap="square" lIns="0" tIns="0" rIns="0" bIns="0" rtlCol="0" anchor="ctr"/>
          <a:lstStyle/>
          <a:p>
            <a:pPr indent="0" marL="0">
              <a:buNone/>
            </a:pPr>
            <a:r>
              <a:rPr lang="en-US" sz="1800" i="1" dirty="0">
                <a:solidFill>
                  <a:srgbClr val="6B6B6B"/>
                </a:solidFill>
                <a:latin typeface="Calibri" pitchFamily="34" charset="0"/>
                <a:ea typeface="Calibri" pitchFamily="34" charset="-122"/>
                <a:cs typeface="Calibri" pitchFamily="34" charset="-120"/>
              </a:rPr>
              <a:t>Fractalidad, optimalidad bayesiana y robustez</a:t>
            </a:r>
            <a:endParaRPr lang="en-US" sz="180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91</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7 · FRACTALIDAD</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Dimensión fractal del tiempo acumulado</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Shape 6"/>
          <p:cNvSpPr/>
          <p:nvPr/>
        </p:nvSpPr>
        <p:spPr>
          <a:xfrm>
            <a:off x="868680" y="1865376"/>
            <a:ext cx="10424160" cy="1234440"/>
          </a:xfrm>
          <a:prstGeom prst="roundRect">
            <a:avLst>
              <a:gd name="adj" fmla="val 5926"/>
            </a:avLst>
          </a:prstGeom>
          <a:solidFill>
            <a:srgbClr val="FFFFFF"/>
          </a:solidFill>
          <a:ln w="15875">
            <a:solidFill>
              <a:srgbClr val="D9D5CC"/>
            </a:solidFill>
            <a:prstDash val="solid"/>
          </a:ln>
        </p:spPr>
        <p:txBody>
          <a:bodyPr/>
          <a:p/>
        </p:txBody>
      </p:sp>
      <p:pic>
        <p:nvPicPr>
          <p:cNvPr id="9" name="Image 0" descr="/Users/johelpadilla/grok-safe/Presentaciones/eq_assets/D_frac.png">    </p:cNvPr>
          <p:cNvPicPr>
            <a:picLocks noChangeAspect="1"/>
          </p:cNvPicPr>
          <p:nvPr/>
        </p:nvPicPr>
        <p:blipFill>
          <a:blip r:embed="rId1"/>
          <a:stretch>
            <a:fillRect/>
          </a:stretch>
        </p:blipFill>
        <p:spPr>
          <a:xfrm>
            <a:off x="4169664" y="2029968"/>
            <a:ext cx="3822192" cy="905256"/>
          </a:xfrm>
          <a:prstGeom prst="rect">
            <a:avLst/>
          </a:prstGeom>
        </p:spPr>
      </p:pic>
      <p:sp>
        <p:nvSpPr>
          <p:cNvPr id="10" name="Text 7"/>
          <p:cNvSpPr/>
          <p:nvPr/>
        </p:nvSpPr>
        <p:spPr>
          <a:xfrm>
            <a:off x="685800" y="3282696"/>
            <a:ext cx="10789920" cy="3072384"/>
          </a:xfrm>
          <a:prstGeom prst="rect">
            <a:avLst/>
          </a:prstGeom>
          <a:noFill/>
          <a:ln/>
        </p:spPr>
        <p:txBody>
          <a:bodyPr wrap="square" lIns="0" tIns="0" rIns="0" bIns="0" rtlCol="0" anchor="t"/>
          <a:lstStyle/>
          <a:p>
            <a:pPr algn="l" indent="0" marL="0">
              <a:buNone/>
            </a:pPr>
            <a:r>
              <a:rPr lang="en-US" sz="1600" dirty="0">
                <a:solidFill>
                  <a:srgbClr val="1A1A1A"/>
                </a:solidFill>
                <a:latin typeface="Calibri" pitchFamily="34" charset="0"/>
                <a:ea typeface="Calibri" pitchFamily="34" charset="-122"/>
                <a:cs typeface="Calibri" pitchFamily="34" charset="-120"/>
              </a:rPr>
              <a:t>Sobre el acumulador RECD en regímenes de interés, la dimensión fractal del tiempo intrínseco se sitúa empíricamente cerca de 2 (reportes del marco: D ≈ 1.98). Lectura: el reloj no llena una línea 1D trivial ni un plano completo; ocupa una geometría casi planar de acumulación de eventos.</a:t>
            </a:r>
            <a:endParaRPr lang="en-US" sz="1600"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92</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7 · FRACTALIDAD</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Interpretación de D ≈ 1.98</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D ≈ 1 correspondería a un contador lineal monótono simple.</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D → 2 sugiere estructura densa de reorganizaciones en el plano de acumulación.</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El valor 1.98 indica irregularidad residual: no es un relleno perfecto.</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Es una firma geométrica del reloj intrínseco, no del tiempo de calendario.</a:t>
            </a:r>
            <a:endParaRPr lang="en-US" sz="1700"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93</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Puente conceptual · Paradigma Tau Sistémico</a:t>
            </a:r>
            <a:endParaRPr lang="en-US" sz="1000" dirty="0"/>
          </a:p>
        </p:txBody>
      </p:sp>
      <p:sp>
        <p:nvSpPr>
          <p:cNvPr id="5" name="Shape 3"/>
          <p:cNvSpPr/>
          <p:nvPr/>
        </p:nvSpPr>
        <p:spPr>
          <a:xfrm>
            <a:off x="978408" y="292608"/>
            <a:ext cx="2148840" cy="274320"/>
          </a:xfrm>
          <a:prstGeom prst="roundRect">
            <a:avLst>
              <a:gd name="adj" fmla="val 13333"/>
            </a:avLst>
          </a:prstGeom>
          <a:solidFill>
            <a:srgbClr val="7B2D26"/>
          </a:solidFill>
          <a:ln w="12700">
            <a:solidFill>
              <a:srgbClr val="7B2D26"/>
            </a:solidFill>
            <a:prstDash val="solid"/>
          </a:ln>
        </p:spPr>
        <p:txBody>
          <a:bodyPr/>
          <a:p/>
        </p:txBody>
      </p:sp>
      <p:sp>
        <p:nvSpPr>
          <p:cNvPr id="6" name="Text 4"/>
          <p:cNvSpPr/>
          <p:nvPr/>
        </p:nvSpPr>
        <p:spPr>
          <a:xfrm>
            <a:off x="978408" y="292608"/>
            <a:ext cx="214884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PUENTE CONCEPTUAL</a:t>
            </a:r>
            <a:endParaRPr lang="en-US" sz="1000" dirty="0"/>
          </a:p>
        </p:txBody>
      </p:sp>
      <p:sp>
        <p:nvSpPr>
          <p:cNvPr id="7" name="Shape 5"/>
          <p:cNvSpPr/>
          <p:nvPr/>
        </p:nvSpPr>
        <p:spPr>
          <a:xfrm>
            <a:off x="3227832" y="292608"/>
            <a:ext cx="1307592" cy="274320"/>
          </a:xfrm>
          <a:prstGeom prst="roundRect">
            <a:avLst>
              <a:gd name="adj" fmla="val 13333"/>
            </a:avLst>
          </a:prstGeom>
          <a:solidFill>
            <a:srgbClr val="EFEBE3"/>
          </a:solidFill>
          <a:ln w="12700">
            <a:solidFill>
              <a:srgbClr val="D9D5CC"/>
            </a:solidFill>
            <a:prstDash val="solid"/>
          </a:ln>
        </p:spPr>
      </p:sp>
      <p:sp>
        <p:nvSpPr>
          <p:cNvPr id="8" name="Text 6"/>
          <p:cNvSpPr/>
          <p:nvPr/>
        </p:nvSpPr>
        <p:spPr>
          <a:xfrm>
            <a:off x="3227832" y="292608"/>
            <a:ext cx="1307592" cy="274320"/>
          </a:xfrm>
          <a:prstGeom prst="rect">
            <a:avLst/>
          </a:prstGeom>
          <a:noFill/>
          <a:ln/>
        </p:spPr>
        <p:txBody>
          <a:bodyPr wrap="square" lIns="0" tIns="0" rIns="0" bIns="0" rtlCol="0" anchor="ctr"/>
          <a:lstStyle/>
          <a:p>
            <a:pPr algn="ctr" indent="0" marL="0">
              <a:buNone/>
            </a:pPr>
            <a:r>
              <a:rPr lang="en-US" sz="1000" b="1" dirty="0">
                <a:solidFill>
                  <a:srgbClr val="7B2D26"/>
                </a:solidFill>
                <a:latin typeface="Calibri" pitchFamily="34" charset="0"/>
                <a:ea typeface="Calibri" pitchFamily="34" charset="-122"/>
                <a:cs typeface="Calibri" pitchFamily="34" charset="-120"/>
              </a:rPr>
              <a:t>ANALOGÍA</a:t>
            </a:r>
            <a:endParaRPr lang="en-US" sz="1000" dirty="0"/>
          </a:p>
        </p:txBody>
      </p:sp>
      <p:sp>
        <p:nvSpPr>
          <p:cNvPr id="9" name="Shape 7"/>
          <p:cNvSpPr/>
          <p:nvPr/>
        </p:nvSpPr>
        <p:spPr>
          <a:xfrm>
            <a:off x="0" y="0"/>
            <a:ext cx="91440" cy="6858000"/>
          </a:xfrm>
          <a:prstGeom prst="rect">
            <a:avLst/>
          </a:prstGeom>
          <a:solidFill>
            <a:srgbClr val="7B2D26"/>
          </a:solidFill>
          <a:ln w="12700">
            <a:solidFill>
              <a:srgbClr val="7B2D26"/>
            </a:solidFill>
            <a:prstDash val="solid"/>
          </a:ln>
        </p:spPr>
      </p:sp>
      <p:sp>
        <p:nvSpPr>
          <p:cNvPr id="10" name="Text 8"/>
          <p:cNvSpPr/>
          <p:nvPr/>
        </p:nvSpPr>
        <p:spPr>
          <a:xfrm>
            <a:off x="685800" y="658368"/>
            <a:ext cx="10789920" cy="384048"/>
          </a:xfrm>
          <a:prstGeom prst="rect">
            <a:avLst/>
          </a:prstGeom>
          <a:noFill/>
          <a:ln/>
        </p:spPr>
        <p:txBody>
          <a:bodyPr wrap="square" lIns="0" tIns="0" rIns="0" bIns="0" rtlCol="0" anchor="ctr"/>
          <a:lstStyle/>
          <a:p>
            <a:pPr indent="0" marL="0">
              <a:buNone/>
            </a:pPr>
            <a:r>
              <a:rPr lang="en-US" sz="2100" dirty="0">
                <a:solidFill>
                  <a:srgbClr val="1A1A1A"/>
                </a:solidFill>
                <a:latin typeface="Georgia" pitchFamily="34" charset="0"/>
                <a:ea typeface="Georgia" pitchFamily="34" charset="-122"/>
                <a:cs typeface="Georgia" pitchFamily="34" charset="-120"/>
              </a:rPr>
              <a:t>D ≈ 1.98: hilo, papel y costa</a:t>
            </a:r>
            <a:endParaRPr lang="en-US" sz="2100" dirty="0"/>
          </a:p>
        </p:txBody>
      </p:sp>
      <p:sp>
        <p:nvSpPr>
          <p:cNvPr id="11" name="Text 9"/>
          <p:cNvSpPr/>
          <p:nvPr/>
        </p:nvSpPr>
        <p:spPr>
          <a:xfrm>
            <a:off x="685800" y="1078992"/>
            <a:ext cx="10789920" cy="256032"/>
          </a:xfrm>
          <a:prstGeom prst="rect">
            <a:avLst/>
          </a:prstGeom>
          <a:noFill/>
          <a:ln/>
        </p:spPr>
        <p:txBody>
          <a:bodyPr wrap="square" lIns="0" tIns="0" rIns="0" bIns="0" rtlCol="0" anchor="ctr"/>
          <a:lstStyle/>
          <a:p>
            <a:pPr indent="0" marL="0">
              <a:buNone/>
            </a:pPr>
            <a:r>
              <a:rPr lang="en-US" sz="1300" i="1" dirty="0">
                <a:solidFill>
                  <a:srgbClr val="6B6B6B"/>
                </a:solidFill>
                <a:latin typeface="Calibri" pitchFamily="34" charset="0"/>
                <a:ea typeface="Calibri" pitchFamily="34" charset="-122"/>
                <a:cs typeface="Calibri" pitchFamily="34" charset="-120"/>
              </a:rPr>
              <a:t>Analogía pedagógica · no es una definición formal</a:t>
            </a:r>
            <a:endParaRPr lang="en-US" sz="1300" dirty="0"/>
          </a:p>
        </p:txBody>
      </p:sp>
      <p:sp>
        <p:nvSpPr>
          <p:cNvPr id="12" name="Shape 10"/>
          <p:cNvSpPr/>
          <p:nvPr/>
        </p:nvSpPr>
        <p:spPr>
          <a:xfrm>
            <a:off x="685800" y="1389888"/>
            <a:ext cx="5610758" cy="4992624"/>
          </a:xfrm>
          <a:prstGeom prst="roundRect">
            <a:avLst>
              <a:gd name="adj" fmla="val 1465"/>
            </a:avLst>
          </a:prstGeom>
          <a:solidFill>
            <a:srgbClr val="FFFFFF"/>
          </a:solidFill>
          <a:ln w="12700">
            <a:solidFill>
              <a:srgbClr val="D9D5CC"/>
            </a:solidFill>
            <a:prstDash val="solid"/>
          </a:ln>
        </p:spPr>
      </p:sp>
      <p:pic>
        <p:nvPicPr>
          <p:cNvPr id="13" name="Image 0" descr="/Users/johelpadilla/grok-safe/Presentaciones/digest_assets/fractal.jpg">    </p:cNvPr>
          <p:cNvPicPr>
            <a:picLocks noChangeAspect="1"/>
          </p:cNvPicPr>
          <p:nvPr/>
        </p:nvPicPr>
        <p:blipFill>
          <a:blip r:embed="rId1"/>
          <a:stretch>
            <a:fillRect/>
          </a:stretch>
        </p:blipFill>
        <p:spPr>
          <a:xfrm>
            <a:off x="795528" y="2369896"/>
            <a:ext cx="5391302" cy="3032608"/>
          </a:xfrm>
          <a:prstGeom prst="rect">
            <a:avLst/>
          </a:prstGeom>
        </p:spPr>
      </p:pic>
      <p:sp>
        <p:nvSpPr>
          <p:cNvPr id="14" name="Shape 11"/>
          <p:cNvSpPr/>
          <p:nvPr/>
        </p:nvSpPr>
        <p:spPr>
          <a:xfrm>
            <a:off x="6552590" y="1389888"/>
            <a:ext cx="4923130" cy="2414016"/>
          </a:xfrm>
          <a:prstGeom prst="roundRect">
            <a:avLst>
              <a:gd name="adj" fmla="val 3030"/>
            </a:avLst>
          </a:prstGeom>
          <a:solidFill>
            <a:srgbClr val="EFEBE3"/>
          </a:solidFill>
          <a:ln w="12700">
            <a:solidFill>
              <a:srgbClr val="D9D5CC"/>
            </a:solidFill>
            <a:prstDash val="solid"/>
          </a:ln>
        </p:spPr>
      </p:sp>
      <p:sp>
        <p:nvSpPr>
          <p:cNvPr id="15" name="Text 12"/>
          <p:cNvSpPr/>
          <p:nvPr/>
        </p:nvSpPr>
        <p:spPr>
          <a:xfrm>
            <a:off x="6735470" y="1499616"/>
            <a:ext cx="4557370" cy="237744"/>
          </a:xfrm>
          <a:prstGeom prst="rect">
            <a:avLst/>
          </a:prstGeom>
          <a:noFill/>
          <a:ln/>
        </p:spPr>
        <p:txBody>
          <a:bodyPr wrap="square" lIns="0" tIns="0" rIns="0" bIns="0" rtlCol="0" anchor="ctr"/>
          <a:lstStyle/>
          <a:p>
            <a:pPr indent="0" marL="0">
              <a:buNone/>
            </a:pPr>
            <a:r>
              <a:rPr lang="en-US" sz="1100" b="1" spc="120" kern="0" dirty="0">
                <a:solidFill>
                  <a:srgbClr val="7B2D26"/>
                </a:solidFill>
                <a:latin typeface="Calibri" pitchFamily="34" charset="0"/>
                <a:ea typeface="Calibri" pitchFamily="34" charset="-122"/>
                <a:cs typeface="Calibri" pitchFamily="34" charset="-120"/>
              </a:rPr>
              <a:t>ANALOGÍA</a:t>
            </a:r>
            <a:endParaRPr lang="en-US" sz="1100" dirty="0"/>
          </a:p>
        </p:txBody>
      </p:sp>
      <p:sp>
        <p:nvSpPr>
          <p:cNvPr id="16" name="Text 13"/>
          <p:cNvSpPr/>
          <p:nvPr/>
        </p:nvSpPr>
        <p:spPr>
          <a:xfrm>
            <a:off x="6735470" y="1755648"/>
            <a:ext cx="4557370" cy="292608"/>
          </a:xfrm>
          <a:prstGeom prst="rect">
            <a:avLst/>
          </a:prstGeom>
          <a:noFill/>
          <a:ln/>
        </p:spPr>
        <p:txBody>
          <a:bodyPr wrap="square" lIns="0" tIns="0" rIns="0" bIns="0" rtlCol="0" anchor="ctr"/>
          <a:lstStyle/>
          <a:p>
            <a:pPr indent="0" marL="0">
              <a:buNone/>
            </a:pPr>
            <a:r>
              <a:rPr lang="en-US" sz="1600" dirty="0">
                <a:solidFill>
                  <a:srgbClr val="1A1A1A"/>
                </a:solidFill>
                <a:latin typeface="Georgia" pitchFamily="34" charset="0"/>
                <a:ea typeface="Georgia" pitchFamily="34" charset="-122"/>
                <a:cs typeface="Georgia" pitchFamily="34" charset="-120"/>
              </a:rPr>
              <a:t>Tres imágenes</a:t>
            </a:r>
            <a:endParaRPr lang="en-US" sz="1600" dirty="0"/>
          </a:p>
        </p:txBody>
      </p:sp>
      <p:sp>
        <p:nvSpPr>
          <p:cNvPr id="17" name="Text 14"/>
          <p:cNvSpPr/>
          <p:nvPr/>
        </p:nvSpPr>
        <p:spPr>
          <a:xfrm>
            <a:off x="6735470" y="2103120"/>
            <a:ext cx="4557370" cy="1545336"/>
          </a:xfrm>
          <a:prstGeom prst="rect">
            <a:avLst/>
          </a:prstGeom>
          <a:noFill/>
          <a:ln/>
        </p:spPr>
        <p:txBody>
          <a:bodyPr wrap="square" lIns="0" tIns="0" rIns="0" bIns="0" rtlCol="0" anchor="t"/>
          <a:lstStyle/>
          <a:p>
            <a:pPr indent="0" marL="0">
              <a:buNone/>
            </a:pPr>
            <a:r>
              <a:rPr lang="en-US" sz="1300" dirty="0">
                <a:solidFill>
                  <a:srgbClr val="1A1A1A"/>
                </a:solidFill>
                <a:latin typeface="Calibri" pitchFamily="34" charset="0"/>
                <a:ea typeface="Calibri" pitchFamily="34" charset="-122"/>
                <a:cs typeface="Calibri" pitchFamily="34" charset="-120"/>
              </a:rPr>
              <a:t>Hilo (dim ~1) · hoja (dim 2) · costa irregular (estructura al acercarse).</a:t>
            </a:r>
            <a:endParaRPr lang="en-US" sz="1300" dirty="0"/>
          </a:p>
        </p:txBody>
      </p:sp>
      <p:sp>
        <p:nvSpPr>
          <p:cNvPr id="18" name="Shape 15"/>
          <p:cNvSpPr/>
          <p:nvPr/>
        </p:nvSpPr>
        <p:spPr>
          <a:xfrm>
            <a:off x="6552590" y="3968496"/>
            <a:ext cx="4923130" cy="2414016"/>
          </a:xfrm>
          <a:prstGeom prst="roundRect">
            <a:avLst>
              <a:gd name="adj" fmla="val 3030"/>
            </a:avLst>
          </a:prstGeom>
          <a:solidFill>
            <a:srgbClr val="FFFFFF"/>
          </a:solidFill>
          <a:ln w="12700">
            <a:solidFill>
              <a:srgbClr val="D9D5CC"/>
            </a:solidFill>
            <a:prstDash val="solid"/>
          </a:ln>
        </p:spPr>
      </p:sp>
      <p:sp>
        <p:nvSpPr>
          <p:cNvPr id="19" name="Text 16"/>
          <p:cNvSpPr/>
          <p:nvPr/>
        </p:nvSpPr>
        <p:spPr>
          <a:xfrm>
            <a:off x="6735470" y="4078224"/>
            <a:ext cx="4557370" cy="237744"/>
          </a:xfrm>
          <a:prstGeom prst="rect">
            <a:avLst/>
          </a:prstGeom>
          <a:noFill/>
          <a:ln/>
        </p:spPr>
        <p:txBody>
          <a:bodyPr wrap="square" lIns="0" tIns="0" rIns="0" bIns="0" rtlCol="0" anchor="ctr"/>
          <a:lstStyle/>
          <a:p>
            <a:pPr indent="0" marL="0">
              <a:buNone/>
            </a:pPr>
            <a:r>
              <a:rPr lang="en-US" sz="1100" b="1" spc="120" kern="0" dirty="0">
                <a:solidFill>
                  <a:srgbClr val="7B2D26"/>
                </a:solidFill>
                <a:latin typeface="Calibri" pitchFamily="34" charset="0"/>
                <a:ea typeface="Calibri" pitchFamily="34" charset="-122"/>
                <a:cs typeface="Calibri" pitchFamily="34" charset="-120"/>
              </a:rPr>
              <a:t>EN EL PARADIGMA</a:t>
            </a:r>
            <a:endParaRPr lang="en-US" sz="1100" dirty="0"/>
          </a:p>
        </p:txBody>
      </p:sp>
      <p:sp>
        <p:nvSpPr>
          <p:cNvPr id="20" name="Text 17"/>
          <p:cNvSpPr/>
          <p:nvPr/>
        </p:nvSpPr>
        <p:spPr>
          <a:xfrm>
            <a:off x="6735470" y="4334256"/>
            <a:ext cx="4557370" cy="292608"/>
          </a:xfrm>
          <a:prstGeom prst="rect">
            <a:avLst/>
          </a:prstGeom>
          <a:noFill/>
          <a:ln/>
        </p:spPr>
        <p:txBody>
          <a:bodyPr wrap="square" lIns="0" tIns="0" rIns="0" bIns="0" rtlCol="0" anchor="ctr"/>
          <a:lstStyle/>
          <a:p>
            <a:pPr indent="0" marL="0">
              <a:buNone/>
            </a:pPr>
            <a:r>
              <a:rPr lang="en-US" sz="1600" dirty="0">
                <a:solidFill>
                  <a:srgbClr val="1A1A1A"/>
                </a:solidFill>
                <a:latin typeface="Georgia" pitchFamily="34" charset="0"/>
                <a:ea typeface="Georgia" pitchFamily="34" charset="-122"/>
                <a:cs typeface="Georgia" pitchFamily="34" charset="-120"/>
              </a:rPr>
              <a:t>El reloj RECD</a:t>
            </a:r>
            <a:endParaRPr lang="en-US" sz="1600" dirty="0"/>
          </a:p>
        </p:txBody>
      </p:sp>
      <p:sp>
        <p:nvSpPr>
          <p:cNvPr id="21" name="Text 18"/>
          <p:cNvSpPr/>
          <p:nvPr/>
        </p:nvSpPr>
        <p:spPr>
          <a:xfrm>
            <a:off x="6735470" y="4681728"/>
            <a:ext cx="4557370" cy="1545336"/>
          </a:xfrm>
          <a:prstGeom prst="rect">
            <a:avLst/>
          </a:prstGeom>
          <a:noFill/>
          <a:ln/>
        </p:spPr>
        <p:txBody>
          <a:bodyPr wrap="square" lIns="0" tIns="0" rIns="0" bIns="0" rtlCol="0" anchor="t"/>
          <a:lstStyle/>
          <a:p>
            <a:pPr indent="0" marL="0">
              <a:buNone/>
            </a:pPr>
            <a:r>
              <a:rPr lang="en-US" sz="1300" dirty="0">
                <a:solidFill>
                  <a:srgbClr val="1A1A1A"/>
                </a:solidFill>
                <a:latin typeface="Calibri" pitchFamily="34" charset="0"/>
                <a:ea typeface="Calibri" pitchFamily="34" charset="-122"/>
                <a:cs typeface="Calibri" pitchFamily="34" charset="-120"/>
              </a:rPr>
              <a:t>D ≈ 1.98: T_RECD casi llena un plano denso de eventos, con irregularidad residual — no es relleno perfecto ni un hilo liso.</a:t>
            </a:r>
            <a:endParaRPr lang="en-US" sz="1300"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94</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7 · BAYES</a:t>
            </a:r>
            <a:endParaRPr lang="en-US" sz="1100" dirty="0"/>
          </a:p>
        </p:txBody>
      </p:sp>
      <p:sp>
        <p:nvSpPr>
          <p:cNvPr id="6" name="Text 4"/>
          <p:cNvSpPr/>
          <p:nvPr/>
        </p:nvSpPr>
        <p:spPr>
          <a:xfrm>
            <a:off x="685800" y="777240"/>
            <a:ext cx="10789920" cy="1051560"/>
          </a:xfrm>
          <a:prstGeom prst="rect">
            <a:avLst/>
          </a:prstGeom>
          <a:noFill/>
          <a:ln/>
        </p:spPr>
        <p:txBody>
          <a:bodyPr wrap="square" lIns="0" tIns="0" rIns="0" bIns="0" rtlCol="0" anchor="t"/>
          <a:lstStyle/>
          <a:p>
            <a:pPr indent="0" marL="0">
              <a:buNone/>
            </a:pPr>
            <a:r>
              <a:rPr lang="en-US" sz="2600" dirty="0">
                <a:solidFill>
                  <a:srgbClr val="1A1A1A"/>
                </a:solidFill>
                <a:latin typeface="Georgia" pitchFamily="34" charset="0"/>
                <a:ea typeface="Georgia" pitchFamily="34" charset="-122"/>
                <a:cs typeface="Georgia" pitchFamily="34" charset="-120"/>
              </a:rPr>
              <a:t>Optimalidad bayesiana del RECD bajo observabilidad ordinal</a:t>
            </a:r>
            <a:endParaRPr lang="en-US" sz="2600" dirty="0"/>
          </a:p>
        </p:txBody>
      </p:sp>
      <p:sp>
        <p:nvSpPr>
          <p:cNvPr id="7" name="Shape 5"/>
          <p:cNvSpPr/>
          <p:nvPr/>
        </p:nvSpPr>
        <p:spPr>
          <a:xfrm>
            <a:off x="685800" y="193852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2139696"/>
            <a:ext cx="10789920" cy="4215384"/>
          </a:xfrm>
          <a:prstGeom prst="rect">
            <a:avLst/>
          </a:prstGeom>
          <a:noFill/>
          <a:ln/>
        </p:spPr>
        <p:txBody>
          <a:bodyPr wrap="square" lIns="0" tIns="0" rIns="0" bIns="0" rtlCol="0" anchor="t"/>
          <a:lstStyle/>
          <a:p>
            <a:pPr algn="l" indent="0" marL="0">
              <a:buNone/>
            </a:pPr>
            <a:r>
              <a:rPr lang="en-US" sz="1600" dirty="0">
                <a:solidFill>
                  <a:srgbClr val="1A1A1A"/>
                </a:solidFill>
                <a:latin typeface="Calibri" pitchFamily="34" charset="0"/>
                <a:ea typeface="Calibri" pitchFamily="34" charset="-122"/>
                <a:cs typeface="Calibri" pitchFamily="34" charset="-120"/>
              </a:rPr>
              <a:t>Bajo la restricción de observabilidad puramente ordinal, el RECD se interpreta como acumulador de evidencia de reorganización. Resultados del marco lo caracterizan como acumulador bayesianamente óptimo en esa clase de observaciones: integra evidencia de eventos ordinales sin reintroducir magnitudes proscritas.</a:t>
            </a:r>
            <a:endParaRPr lang="en-US" sz="16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95</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7 · BAYES</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Qué significa “óptimo” en este contexto</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Óptimo respecto a un criterio de acumulación de evidencia ordinal, no respecto a todo estimador posible en ℝᵈ.</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La clase admisible excluye features de amplitud (por diseño).</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La optimalidad es condicional al programa de observabilidad del paradigma.</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Por eso no compite con un filtro de Kalman en el espacio métrico original: resuelve otro problema.</a:t>
            </a:r>
            <a:endParaRPr lang="en-US" sz="1700"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96</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7 · ROBUSTEZ</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Robustez al ruido</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Rangos y patrones π degradan de forma monótona bajo ruido aditivo moderado, no de forma catastrófica.</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τₛ hereda robustez de Kendall frente a outliers.</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A₃ y normalización basal evitan que ruido de fondo en excess³ encienda Γ₃ de forma crónica.</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Nulos phase-shuffle destruyen dependencia cruzada preservando espectros marginales: control de falsos positivos relacionales.</a:t>
            </a:r>
            <a:endParaRPr lang="en-US" sz="1700"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97</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7 · SERIES CORTAS</a:t>
            </a:r>
            <a:endParaRPr lang="en-US" sz="1100" dirty="0"/>
          </a:p>
        </p:txBody>
      </p:sp>
      <p:sp>
        <p:nvSpPr>
          <p:cNvPr id="6" name="Text 4"/>
          <p:cNvSpPr/>
          <p:nvPr/>
        </p:nvSpPr>
        <p:spPr>
          <a:xfrm>
            <a:off x="685800" y="777240"/>
            <a:ext cx="10789920" cy="914400"/>
          </a:xfrm>
          <a:prstGeom prst="rect">
            <a:avLst/>
          </a:prstGeom>
          <a:noFill/>
          <a:ln/>
        </p:spPr>
        <p:txBody>
          <a:bodyPr wrap="square" lIns="0" tIns="0" rIns="0" bIns="0" rtlCol="0" anchor="t"/>
          <a:lstStyle/>
          <a:p>
            <a:pPr indent="0" marL="0">
              <a:buNone/>
            </a:pPr>
            <a:r>
              <a:rPr lang="en-US" sz="2800" dirty="0">
                <a:solidFill>
                  <a:srgbClr val="1A1A1A"/>
                </a:solidFill>
                <a:latin typeface="Georgia" pitchFamily="34" charset="0"/>
                <a:ea typeface="Georgia" pitchFamily="34" charset="-122"/>
                <a:cs typeface="Georgia" pitchFamily="34" charset="-120"/>
              </a:rPr>
              <a:t>Robustez a series cortas y ventanas modestas</a:t>
            </a:r>
            <a:endParaRPr lang="en-US" sz="2800" dirty="0"/>
          </a:p>
        </p:txBody>
      </p:sp>
      <p:sp>
        <p:nvSpPr>
          <p:cNvPr id="7" name="Shape 5"/>
          <p:cNvSpPr/>
          <p:nvPr/>
        </p:nvSpPr>
        <p:spPr>
          <a:xfrm>
            <a:off x="685800" y="180136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2002536"/>
            <a:ext cx="10789920" cy="435254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Pipelines epidemiológicos operan con W ∼ 13: el objeto sigue definido.</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La varianza del estimador crece, pero umbrales fijos y basales preespecificados evitan retuning por dataset.</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excess³ con pesos fijos reduce grados de libertad de sobreajuste.</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Ablación y surrogados aportan falsabilidad incluso en N moderado.</a:t>
            </a:r>
            <a:endParaRPr lang="en-US" sz="17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98</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7 · UNIVERSALIDAD</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Universalidad de Feigenbaum en el diseño</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δ fija la geometría de compresión del paso en rachas.</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Bandas τ_ch, τ_st se motivan en reciprocidad con esa escala, no en fitting local.</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El mismo esqueleto se reutiliza en dominios distintos (sintético, dengue, Holter) sin reestimar δ.</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La universalidad es de diseño y de ruta al caos, no una pretensión de isomorfismo ontológico total.</a:t>
            </a:r>
            <a:endParaRPr lang="en-US" sz="1700"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99</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7 · OTRAS PROPIEDADES</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Otras propiedades relevantes del paradigma</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Separación de escalas: malla cronológica vs. T_RECD.</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Composicionalidad: τₛ (diagnóstico) + RECD (acumulador) + Φ (profundidad).</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Compatibilidad con RQA como refinamiento de señal, no como sustituto del reloj.</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Falsabilidad por ablación de canales y por surrogados ordinales.</a:t>
            </a:r>
            <a:endParaRPr lang="en-US" sz="1700"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100</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7 · CIERRE</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Propiedades universales en una frase</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algn="l" indent="0" marL="0">
              <a:buNone/>
            </a:pPr>
            <a:r>
              <a:rPr lang="en-US" sz="1800" dirty="0">
                <a:solidFill>
                  <a:srgbClr val="1A1A1A"/>
                </a:solidFill>
                <a:latin typeface="Calibri" pitchFamily="34" charset="0"/>
                <a:ea typeface="Calibri" pitchFamily="34" charset="-122"/>
                <a:cs typeface="Calibri" pitchFamily="34" charset="-120"/>
              </a:rPr>
              <a:t>El paradigma produce un reloj intrínseco ordinalmente invariante, comprimido por una escala de Feigenbaum, jerárquicamente profundo (Φ₁–Φ₃), ablatable, y geométricamente no trivial (D ≈ 1.98), óptimo dentro de la clase de acumuladores que solo ven rangos.</a:t>
            </a:r>
            <a:endParaRPr lang="en-US" sz="1800"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101</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8</a:t>
            </a:r>
            <a:endParaRPr lang="en-US" sz="1100" dirty="0"/>
          </a:p>
        </p:txBody>
      </p:sp>
      <p:sp>
        <p:nvSpPr>
          <p:cNvPr id="6" name="Text 4"/>
          <p:cNvSpPr/>
          <p:nvPr/>
        </p:nvSpPr>
        <p:spPr>
          <a:xfrm>
            <a:off x="685800" y="2194560"/>
            <a:ext cx="10789920" cy="914400"/>
          </a:xfrm>
          <a:prstGeom prst="rect">
            <a:avLst/>
          </a:prstGeom>
          <a:noFill/>
          <a:ln/>
        </p:spPr>
        <p:txBody>
          <a:bodyPr wrap="square" lIns="0" tIns="0" rIns="0" bIns="0" rtlCol="0" anchor="ctr"/>
          <a:lstStyle/>
          <a:p>
            <a:pPr indent="0" marL="0">
              <a:buNone/>
            </a:pPr>
            <a:r>
              <a:rPr lang="en-US" sz="4000" dirty="0">
                <a:solidFill>
                  <a:srgbClr val="1A1A1A"/>
                </a:solidFill>
                <a:latin typeface="Georgia" pitchFamily="34" charset="0"/>
                <a:ea typeface="Georgia" pitchFamily="34" charset="-122"/>
                <a:cs typeface="Georgia" pitchFamily="34" charset="-120"/>
              </a:rPr>
              <a:t>Síntesis final</a:t>
            </a:r>
            <a:endParaRPr lang="en-US" sz="4000" dirty="0"/>
          </a:p>
        </p:txBody>
      </p:sp>
      <p:sp>
        <p:nvSpPr>
          <p:cNvPr id="7" name="Text 5"/>
          <p:cNvSpPr/>
          <p:nvPr/>
        </p:nvSpPr>
        <p:spPr>
          <a:xfrm>
            <a:off x="685800" y="3200400"/>
            <a:ext cx="10789920" cy="731520"/>
          </a:xfrm>
          <a:prstGeom prst="rect">
            <a:avLst/>
          </a:prstGeom>
          <a:noFill/>
          <a:ln/>
        </p:spPr>
        <p:txBody>
          <a:bodyPr wrap="square" lIns="0" tIns="0" rIns="0" bIns="0" rtlCol="0" anchor="ctr"/>
          <a:lstStyle/>
          <a:p>
            <a:pPr indent="0" marL="0">
              <a:buNone/>
            </a:pPr>
            <a:r>
              <a:rPr lang="en-US" sz="1800" i="1" dirty="0">
                <a:solidFill>
                  <a:srgbClr val="6B6B6B"/>
                </a:solidFill>
                <a:latin typeface="Calibri" pitchFamily="34" charset="0"/>
                <a:ea typeface="Calibri" pitchFamily="34" charset="-122"/>
                <a:cs typeface="Calibri" pitchFamily="34" charset="-120"/>
              </a:rPr>
              <a:t>Afirmación central, arquitectura y logros conceptuales</a:t>
            </a:r>
            <a:endParaRPr lang="en-US" sz="1800"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102</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8 · AFIRMACIÓN CENTRAL · I DE IV</a:t>
            </a:r>
            <a:endParaRPr lang="en-US" sz="1100" dirty="0"/>
          </a:p>
        </p:txBody>
      </p:sp>
      <p:sp>
        <p:nvSpPr>
          <p:cNvPr id="6" name="Text 4"/>
          <p:cNvSpPr/>
          <p:nvPr/>
        </p:nvSpPr>
        <p:spPr>
          <a:xfrm>
            <a:off x="685800" y="777240"/>
            <a:ext cx="10789920" cy="914400"/>
          </a:xfrm>
          <a:prstGeom prst="rect">
            <a:avLst/>
          </a:prstGeom>
          <a:noFill/>
          <a:ln/>
        </p:spPr>
        <p:txBody>
          <a:bodyPr wrap="square" lIns="0" tIns="0" rIns="0" bIns="0" rtlCol="0" anchor="t"/>
          <a:lstStyle/>
          <a:p>
            <a:pPr indent="0" marL="0">
              <a:buNone/>
            </a:pPr>
            <a:r>
              <a:rPr lang="en-US" sz="2800" dirty="0">
                <a:solidFill>
                  <a:srgbClr val="1A1A1A"/>
                </a:solidFill>
                <a:latin typeface="Georgia" pitchFamily="34" charset="0"/>
                <a:ea typeface="Georgia" pitchFamily="34" charset="-122"/>
                <a:cs typeface="Georgia" pitchFamily="34" charset="-120"/>
              </a:rPr>
              <a:t>Afirmación central I — reorganización ordinal</a:t>
            </a:r>
            <a:endParaRPr lang="en-US" sz="2800" dirty="0"/>
          </a:p>
        </p:txBody>
      </p:sp>
      <p:sp>
        <p:nvSpPr>
          <p:cNvPr id="7" name="Shape 5"/>
          <p:cNvSpPr/>
          <p:nvPr/>
        </p:nvSpPr>
        <p:spPr>
          <a:xfrm>
            <a:off x="685800" y="180136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2002536"/>
            <a:ext cx="10789920" cy="4352544"/>
          </a:xfrm>
          <a:prstGeom prst="rect">
            <a:avLst/>
          </a:prstGeom>
          <a:noFill/>
          <a:ln/>
        </p:spPr>
        <p:txBody>
          <a:bodyPr wrap="square" lIns="0" tIns="0" rIns="0" bIns="0" rtlCol="0" anchor="t"/>
          <a:lstStyle/>
          <a:p>
            <a:pPr algn="l" indent="0" marL="0">
              <a:buNone/>
            </a:pPr>
            <a:r>
              <a:rPr lang="en-US" sz="1800" dirty="0">
                <a:solidFill>
                  <a:srgbClr val="1A1A1A"/>
                </a:solidFill>
                <a:latin typeface="Calibri" pitchFamily="34" charset="0"/>
                <a:ea typeface="Calibri" pitchFamily="34" charset="-122"/>
                <a:cs typeface="Calibri" pitchFamily="34" charset="-120"/>
              </a:rPr>
              <a:t>Las transiciones críticas en sistemas complejos multivariantes se anticipan mejor como reorganizaciones de coherencia ordinal mutua que como crecimientos de fluctuación univariante.</a:t>
            </a:r>
            <a:endParaRPr lang="en-US" sz="1800"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103</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8 · AFIRMACIÓN CENTRAL · II DE IV</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Afirmación central II — tiempo extramental</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algn="l" indent="0" marL="0">
              <a:buNone/>
            </a:pPr>
            <a:r>
              <a:rPr lang="en-US" sz="1800" dirty="0">
                <a:solidFill>
                  <a:srgbClr val="1A1A1A"/>
                </a:solidFill>
                <a:latin typeface="Calibri" pitchFamily="34" charset="0"/>
                <a:ea typeface="Calibri" pitchFamily="34" charset="-122"/>
                <a:cs typeface="Calibri" pitchFamily="34" charset="-120"/>
              </a:rPr>
              <a:t>El tiempo relevante para esa anticipación no es el cronológico uniforme, sino un tiempo discreto extramental generado por conjunciones ordinales de profundidad creciente.</a:t>
            </a:r>
            <a:endParaRPr lang="en-US" sz="1800"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104</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8 · AFIRMACIÓN CENTRAL · III DE IV</a:t>
            </a:r>
            <a:endParaRPr lang="en-US" sz="1100" dirty="0"/>
          </a:p>
        </p:txBody>
      </p:sp>
      <p:sp>
        <p:nvSpPr>
          <p:cNvPr id="6" name="Text 4"/>
          <p:cNvSpPr/>
          <p:nvPr/>
        </p:nvSpPr>
        <p:spPr>
          <a:xfrm>
            <a:off x="685800" y="777240"/>
            <a:ext cx="10789920" cy="914400"/>
          </a:xfrm>
          <a:prstGeom prst="rect">
            <a:avLst/>
          </a:prstGeom>
          <a:noFill/>
          <a:ln/>
        </p:spPr>
        <p:txBody>
          <a:bodyPr wrap="square" lIns="0" tIns="0" rIns="0" bIns="0" rtlCol="0" anchor="t"/>
          <a:lstStyle/>
          <a:p>
            <a:pPr indent="0" marL="0">
              <a:buNone/>
            </a:pPr>
            <a:r>
              <a:rPr lang="en-US" sz="2800" dirty="0">
                <a:solidFill>
                  <a:srgbClr val="1A1A1A"/>
                </a:solidFill>
                <a:latin typeface="Georgia" pitchFamily="34" charset="0"/>
                <a:ea typeface="Georgia" pitchFamily="34" charset="-122"/>
                <a:cs typeface="Georgia" pitchFamily="34" charset="-120"/>
              </a:rPr>
              <a:t>Afirmación central III — dualidad τₛ / RECD</a:t>
            </a:r>
            <a:endParaRPr lang="en-US" sz="2800" dirty="0"/>
          </a:p>
        </p:txBody>
      </p:sp>
      <p:sp>
        <p:nvSpPr>
          <p:cNvPr id="7" name="Shape 5"/>
          <p:cNvSpPr/>
          <p:nvPr/>
        </p:nvSpPr>
        <p:spPr>
          <a:xfrm>
            <a:off x="685800" y="180136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2002536"/>
            <a:ext cx="10789920" cy="4352544"/>
          </a:xfrm>
          <a:prstGeom prst="rect">
            <a:avLst/>
          </a:prstGeom>
          <a:noFill/>
          <a:ln/>
        </p:spPr>
        <p:txBody>
          <a:bodyPr wrap="square" lIns="0" tIns="0" rIns="0" bIns="0" rtlCol="0" anchor="t"/>
          <a:lstStyle/>
          <a:p>
            <a:pPr algn="l" indent="0" marL="0">
              <a:buNone/>
            </a:pPr>
            <a:r>
              <a:rPr lang="en-US" sz="1800" dirty="0">
                <a:solidFill>
                  <a:srgbClr val="1A1A1A"/>
                </a:solidFill>
                <a:latin typeface="Calibri" pitchFamily="34" charset="0"/>
                <a:ea typeface="Calibri" pitchFamily="34" charset="-122"/>
                <a:cs typeface="Calibri" pitchFamily="34" charset="-120"/>
              </a:rPr>
              <a:t>Systemic Tau mide si la organización mutua se tensa, se afloja o se invierte; el RECD mide cuánto y a qué profundidad esa reorganización avanza el reloj del sistema.</a:t>
            </a:r>
            <a:endParaRPr lang="en-US" sz="1800"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105</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8 · AFIRMACIÓN CENTRAL · IV DE IV</a:t>
            </a:r>
            <a:endParaRPr lang="en-US" sz="1100" dirty="0"/>
          </a:p>
        </p:txBody>
      </p:sp>
      <p:sp>
        <p:nvSpPr>
          <p:cNvPr id="6" name="Text 4"/>
          <p:cNvSpPr/>
          <p:nvPr/>
        </p:nvSpPr>
        <p:spPr>
          <a:xfrm>
            <a:off x="685800" y="777240"/>
            <a:ext cx="10789920" cy="914400"/>
          </a:xfrm>
          <a:prstGeom prst="rect">
            <a:avLst/>
          </a:prstGeom>
          <a:noFill/>
          <a:ln/>
        </p:spPr>
        <p:txBody>
          <a:bodyPr wrap="square" lIns="0" tIns="0" rIns="0" bIns="0" rtlCol="0" anchor="t"/>
          <a:lstStyle/>
          <a:p>
            <a:pPr indent="0" marL="0">
              <a:buNone/>
            </a:pPr>
            <a:r>
              <a:rPr lang="en-US" sz="2800" dirty="0">
                <a:solidFill>
                  <a:srgbClr val="1A1A1A"/>
                </a:solidFill>
                <a:latin typeface="Georgia" pitchFamily="34" charset="0"/>
                <a:ea typeface="Georgia" pitchFamily="34" charset="-122"/>
                <a:cs typeface="Georgia" pitchFamily="34" charset="-120"/>
              </a:rPr>
              <a:t>Afirmación central IV — cierre dinámico de Φ₃</a:t>
            </a:r>
            <a:endParaRPr lang="en-US" sz="2800" dirty="0"/>
          </a:p>
        </p:txBody>
      </p:sp>
      <p:sp>
        <p:nvSpPr>
          <p:cNvPr id="7" name="Shape 5"/>
          <p:cNvSpPr/>
          <p:nvPr/>
        </p:nvSpPr>
        <p:spPr>
          <a:xfrm>
            <a:off x="685800" y="180136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2002536"/>
            <a:ext cx="10789920" cy="4352544"/>
          </a:xfrm>
          <a:prstGeom prst="rect">
            <a:avLst/>
          </a:prstGeom>
          <a:noFill/>
          <a:ln/>
        </p:spPr>
        <p:txBody>
          <a:bodyPr wrap="square" lIns="0" tIns="0" rIns="0" bIns="0" rtlCol="0" anchor="t"/>
          <a:lstStyle/>
          <a:p>
            <a:pPr algn="l" indent="0" marL="0">
              <a:buNone/>
            </a:pPr>
            <a:r>
              <a:rPr lang="en-US" sz="1800" dirty="0">
                <a:solidFill>
                  <a:srgbClr val="1A1A1A"/>
                </a:solidFill>
                <a:latin typeface="Calibri" pitchFamily="34" charset="0"/>
                <a:ea typeface="Calibri" pitchFamily="34" charset="-122"/>
                <a:cs typeface="Calibri" pitchFamily="34" charset="-120"/>
              </a:rPr>
              <a:t>Sin integrar Φ₃ en la regla de Δt, la jerarquía de conjunciones permanece descriptiva. Con A₃ y Γ₃, el superávit sinérgico se vuelve estructural: cambia el índice de tiempo y es ablatable.</a:t>
            </a:r>
            <a:endParaRPr lang="en-US" sz="1800"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106</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8 · ARQUITECTURA</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Arquitectura completa del paradigma</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indent="0" marL="0">
              <a:spcAft>
                <a:spcPts val="1000"/>
              </a:spcAft>
              <a:buNone/>
            </a:pPr>
            <a:r>
              <a:rPr lang="en-US" sz="1600" dirty="0">
                <a:solidFill>
                  <a:srgbClr val="1A1A1A"/>
                </a:solidFill>
                <a:latin typeface="Calibri" pitchFamily="34" charset="0"/>
                <a:ea typeface="Calibri" pitchFamily="34" charset="-122"/>
                <a:cs typeface="Calibri" pitchFamily="34" charset="-120"/>
              </a:rPr>
              <a:t>—  Capa 0 — Observabilidad: rangos y Bandt–Pompe.</a:t>
            </a:r>
            <a:endParaRPr lang="en-US" sz="1600" dirty="0"/>
          </a:p>
          <a:p>
            <a:pPr indent="0" marL="0">
              <a:spcAft>
                <a:spcPts val="1000"/>
              </a:spcAft>
              <a:buNone/>
            </a:pPr>
            <a:r>
              <a:rPr lang="en-US" sz="1600" dirty="0">
                <a:solidFill>
                  <a:srgbClr val="1A1A1A"/>
                </a:solidFill>
                <a:latin typeface="Calibri" pitchFamily="34" charset="0"/>
                <a:ea typeface="Calibri" pitchFamily="34" charset="-122"/>
                <a:cs typeface="Calibri" pitchFamily="34" charset="-120"/>
              </a:rPr>
              <a:t>—  Capa 1 — Diagnóstico relacional: τₛ y bandas S/C/A.</a:t>
            </a:r>
            <a:endParaRPr lang="en-US" sz="1600" dirty="0"/>
          </a:p>
          <a:p>
            <a:pPr indent="0" marL="0">
              <a:spcAft>
                <a:spcPts val="1000"/>
              </a:spcAft>
              <a:buNone/>
            </a:pPr>
            <a:r>
              <a:rPr lang="en-US" sz="1600" dirty="0">
                <a:solidFill>
                  <a:srgbClr val="1A1A1A"/>
                </a:solidFill>
                <a:latin typeface="Calibri" pitchFamily="34" charset="0"/>
                <a:ea typeface="Calibri" pitchFamily="34" charset="-122"/>
                <a:cs typeface="Calibri" pitchFamily="34" charset="-120"/>
              </a:rPr>
              <a:t>—  Capa 2 — Profundidad: Φ₁, Φ₂, Φ₃ / excess³.</a:t>
            </a:r>
            <a:endParaRPr lang="en-US" sz="1600" dirty="0"/>
          </a:p>
          <a:p>
            <a:pPr indent="0" marL="0">
              <a:spcAft>
                <a:spcPts val="1000"/>
              </a:spcAft>
              <a:buNone/>
            </a:pPr>
            <a:r>
              <a:rPr lang="en-US" sz="1600" dirty="0">
                <a:solidFill>
                  <a:srgbClr val="1A1A1A"/>
                </a:solidFill>
                <a:latin typeface="Calibri" pitchFamily="34" charset="0"/>
                <a:ea typeface="Calibri" pitchFamily="34" charset="-122"/>
                <a:cs typeface="Calibri" pitchFamily="34" charset="-120"/>
              </a:rPr>
              <a:t>—  Capa 3 — Reloj: Δt_base(δ, k_run) · g · α · Γ₃(A₃, β, ψ).</a:t>
            </a:r>
            <a:endParaRPr lang="en-US" sz="1600" dirty="0"/>
          </a:p>
          <a:p>
            <a:pPr indent="0" marL="0">
              <a:spcAft>
                <a:spcPts val="1000"/>
              </a:spcAft>
              <a:buNone/>
            </a:pPr>
            <a:r>
              <a:rPr lang="en-US" sz="1600" dirty="0">
                <a:solidFill>
                  <a:srgbClr val="1A1A1A"/>
                </a:solidFill>
                <a:latin typeface="Calibri" pitchFamily="34" charset="0"/>
                <a:ea typeface="Calibri" pitchFamily="34" charset="-122"/>
                <a:cs typeface="Calibri" pitchFamily="34" charset="-120"/>
              </a:rPr>
              <a:t>—  Capa 4 — Acumulado: T_RECD y firmas (D, f₃, ρ₃).</a:t>
            </a:r>
            <a:endParaRPr lang="en-US" sz="1600"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107</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Puente conceptual · Paradigma Tau Sistémico</a:t>
            </a:r>
            <a:endParaRPr lang="en-US" sz="1000" dirty="0"/>
          </a:p>
        </p:txBody>
      </p:sp>
      <p:sp>
        <p:nvSpPr>
          <p:cNvPr id="5" name="Shape 3"/>
          <p:cNvSpPr/>
          <p:nvPr/>
        </p:nvSpPr>
        <p:spPr>
          <a:xfrm>
            <a:off x="978408" y="292608"/>
            <a:ext cx="2148840" cy="274320"/>
          </a:xfrm>
          <a:prstGeom prst="roundRect">
            <a:avLst>
              <a:gd name="adj" fmla="val 13333"/>
            </a:avLst>
          </a:prstGeom>
          <a:solidFill>
            <a:srgbClr val="7B2D26"/>
          </a:solidFill>
          <a:ln w="12700">
            <a:solidFill>
              <a:srgbClr val="7B2D26"/>
            </a:solidFill>
            <a:prstDash val="solid"/>
          </a:ln>
        </p:spPr>
        <p:txBody>
          <a:bodyPr/>
          <a:p/>
        </p:txBody>
      </p:sp>
      <p:sp>
        <p:nvSpPr>
          <p:cNvPr id="6" name="Text 4"/>
          <p:cNvSpPr/>
          <p:nvPr/>
        </p:nvSpPr>
        <p:spPr>
          <a:xfrm>
            <a:off x="978408" y="292608"/>
            <a:ext cx="214884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PUENTE CONCEPTUAL</a:t>
            </a:r>
            <a:endParaRPr lang="en-US" sz="1000" dirty="0"/>
          </a:p>
        </p:txBody>
      </p:sp>
      <p:sp>
        <p:nvSpPr>
          <p:cNvPr id="7" name="Shape 5"/>
          <p:cNvSpPr/>
          <p:nvPr/>
        </p:nvSpPr>
        <p:spPr>
          <a:xfrm>
            <a:off x="3227832" y="292608"/>
            <a:ext cx="2112264" cy="274320"/>
          </a:xfrm>
          <a:prstGeom prst="roundRect">
            <a:avLst>
              <a:gd name="adj" fmla="val 13333"/>
            </a:avLst>
          </a:prstGeom>
          <a:solidFill>
            <a:srgbClr val="EFEBE3"/>
          </a:solidFill>
          <a:ln w="12700">
            <a:solidFill>
              <a:srgbClr val="D9D5CC"/>
            </a:solidFill>
            <a:prstDash val="solid"/>
          </a:ln>
        </p:spPr>
      </p:sp>
      <p:sp>
        <p:nvSpPr>
          <p:cNvPr id="8" name="Text 6"/>
          <p:cNvSpPr/>
          <p:nvPr/>
        </p:nvSpPr>
        <p:spPr>
          <a:xfrm>
            <a:off x="3227832" y="292608"/>
            <a:ext cx="2112264" cy="274320"/>
          </a:xfrm>
          <a:prstGeom prst="rect">
            <a:avLst/>
          </a:prstGeom>
          <a:noFill/>
          <a:ln/>
        </p:spPr>
        <p:txBody>
          <a:bodyPr wrap="square" lIns="0" tIns="0" rIns="0" bIns="0" rtlCol="0" anchor="ctr"/>
          <a:lstStyle/>
          <a:p>
            <a:pPr algn="ctr" indent="0" marL="0">
              <a:buNone/>
            </a:pPr>
            <a:r>
              <a:rPr lang="en-US" sz="1000" b="1" dirty="0">
                <a:solidFill>
                  <a:srgbClr val="7B2D26"/>
                </a:solidFill>
                <a:latin typeface="Calibri" pitchFamily="34" charset="0"/>
                <a:ea typeface="Calibri" pitchFamily="34" charset="-122"/>
                <a:cs typeface="Calibri" pitchFamily="34" charset="-120"/>
              </a:rPr>
              <a:t>FLUJO CONCEPTUAL</a:t>
            </a:r>
            <a:endParaRPr lang="en-US" sz="1000" dirty="0"/>
          </a:p>
        </p:txBody>
      </p:sp>
      <p:sp>
        <p:nvSpPr>
          <p:cNvPr id="9" name="Shape 7"/>
          <p:cNvSpPr/>
          <p:nvPr/>
        </p:nvSpPr>
        <p:spPr>
          <a:xfrm>
            <a:off x="0" y="0"/>
            <a:ext cx="91440" cy="6858000"/>
          </a:xfrm>
          <a:prstGeom prst="rect">
            <a:avLst/>
          </a:prstGeom>
          <a:solidFill>
            <a:srgbClr val="7B2D26"/>
          </a:solidFill>
          <a:ln w="12700">
            <a:solidFill>
              <a:srgbClr val="7B2D26"/>
            </a:solidFill>
            <a:prstDash val="solid"/>
          </a:ln>
        </p:spPr>
      </p:sp>
      <p:sp>
        <p:nvSpPr>
          <p:cNvPr id="10" name="Text 8"/>
          <p:cNvSpPr/>
          <p:nvPr/>
        </p:nvSpPr>
        <p:spPr>
          <a:xfrm>
            <a:off x="685800" y="658368"/>
            <a:ext cx="10789920" cy="365760"/>
          </a:xfrm>
          <a:prstGeom prst="rect">
            <a:avLst/>
          </a:prstGeom>
          <a:noFill/>
          <a:ln/>
        </p:spPr>
        <p:txBody>
          <a:bodyPr wrap="square" lIns="0" tIns="0" rIns="0" bIns="0" rtlCol="0" anchor="ctr"/>
          <a:lstStyle/>
          <a:p>
            <a:pPr indent="0" marL="0">
              <a:buNone/>
            </a:pPr>
            <a:r>
              <a:rPr lang="en-US" sz="2100" dirty="0">
                <a:solidFill>
                  <a:srgbClr val="1A1A1A"/>
                </a:solidFill>
                <a:latin typeface="Georgia" pitchFamily="34" charset="0"/>
                <a:ea typeface="Georgia" pitchFamily="34" charset="-122"/>
                <a:cs typeface="Georgia" pitchFamily="34" charset="-120"/>
              </a:rPr>
              <a:t>El edificio en cinco plantas (de cimientos a terraza)</a:t>
            </a:r>
            <a:endParaRPr lang="en-US" sz="2100" dirty="0"/>
          </a:p>
        </p:txBody>
      </p:sp>
      <p:sp>
        <p:nvSpPr>
          <p:cNvPr id="11" name="Text 9"/>
          <p:cNvSpPr/>
          <p:nvPr/>
        </p:nvSpPr>
        <p:spPr>
          <a:xfrm>
            <a:off x="685800" y="1078992"/>
            <a:ext cx="10789920" cy="256032"/>
          </a:xfrm>
          <a:prstGeom prst="rect">
            <a:avLst/>
          </a:prstGeom>
          <a:noFill/>
          <a:ln/>
        </p:spPr>
        <p:txBody>
          <a:bodyPr wrap="square" lIns="0" tIns="0" rIns="0" bIns="0" rtlCol="0" anchor="ctr"/>
          <a:lstStyle/>
          <a:p>
            <a:pPr indent="0" marL="0">
              <a:buNone/>
            </a:pPr>
            <a:r>
              <a:rPr lang="en-US" sz="1300" i="1" dirty="0">
                <a:solidFill>
                  <a:srgbClr val="6B6B6B"/>
                </a:solidFill>
                <a:latin typeface="Calibri" pitchFamily="34" charset="0"/>
                <a:ea typeface="Calibri" pitchFamily="34" charset="-122"/>
                <a:cs typeface="Calibri" pitchFamily="34" charset="-120"/>
              </a:rPr>
              <a:t>Flujo conceptual · lectura pedagógica (no es un algoritmo formal)</a:t>
            </a:r>
            <a:endParaRPr lang="en-US" sz="1300" dirty="0"/>
          </a:p>
        </p:txBody>
      </p:sp>
      <p:sp>
        <p:nvSpPr>
          <p:cNvPr id="12" name="Shape 10"/>
          <p:cNvSpPr/>
          <p:nvPr/>
        </p:nvSpPr>
        <p:spPr>
          <a:xfrm>
            <a:off x="685800" y="1389888"/>
            <a:ext cx="10789920" cy="2697480"/>
          </a:xfrm>
          <a:prstGeom prst="roundRect">
            <a:avLst>
              <a:gd name="adj" fmla="val 2712"/>
            </a:avLst>
          </a:prstGeom>
          <a:solidFill>
            <a:srgbClr val="FFFFFF"/>
          </a:solidFill>
          <a:ln w="12700">
            <a:solidFill>
              <a:srgbClr val="D9D5CC"/>
            </a:solidFill>
            <a:prstDash val="solid"/>
          </a:ln>
        </p:spPr>
      </p:sp>
      <p:pic>
        <p:nvPicPr>
          <p:cNvPr id="13" name="Image 0" descr="/Users/johelpadilla/grok-safe/Presentaciones/digest_assets/building.jpg">    </p:cNvPr>
          <p:cNvPicPr>
            <a:picLocks noChangeAspect="1"/>
          </p:cNvPicPr>
          <p:nvPr/>
        </p:nvPicPr>
        <p:blipFill>
          <a:blip r:embed="rId1"/>
          <a:stretch>
            <a:fillRect/>
          </a:stretch>
        </p:blipFill>
        <p:spPr>
          <a:xfrm>
            <a:off x="3845560" y="1481328"/>
            <a:ext cx="4470400" cy="2514600"/>
          </a:xfrm>
          <a:prstGeom prst="rect">
            <a:avLst/>
          </a:prstGeom>
        </p:spPr>
      </p:pic>
      <p:sp>
        <p:nvSpPr>
          <p:cNvPr id="14" name="Shape 11"/>
          <p:cNvSpPr/>
          <p:nvPr/>
        </p:nvSpPr>
        <p:spPr>
          <a:xfrm>
            <a:off x="685800" y="4215384"/>
            <a:ext cx="3462528" cy="1874520"/>
          </a:xfrm>
          <a:prstGeom prst="roundRect">
            <a:avLst>
              <a:gd name="adj" fmla="val 3902"/>
            </a:avLst>
          </a:prstGeom>
          <a:solidFill>
            <a:srgbClr val="FFFFFF"/>
          </a:solidFill>
          <a:ln w="12700">
            <a:solidFill>
              <a:srgbClr val="D9D5CC"/>
            </a:solidFill>
            <a:prstDash val="solid"/>
          </a:ln>
        </p:spPr>
      </p:sp>
      <p:sp>
        <p:nvSpPr>
          <p:cNvPr id="15" name="Text 12"/>
          <p:cNvSpPr/>
          <p:nvPr/>
        </p:nvSpPr>
        <p:spPr>
          <a:xfrm>
            <a:off x="822960" y="4306824"/>
            <a:ext cx="3188208" cy="219456"/>
          </a:xfrm>
          <a:prstGeom prst="rect">
            <a:avLst/>
          </a:prstGeom>
          <a:noFill/>
          <a:ln/>
        </p:spPr>
        <p:txBody>
          <a:bodyPr wrap="square" lIns="0" tIns="0" rIns="0" bIns="0" rtlCol="0" anchor="ctr"/>
          <a:lstStyle/>
          <a:p>
            <a:pPr indent="0" marL="0">
              <a:buNone/>
            </a:pPr>
            <a:r>
              <a:rPr lang="en-US" sz="1100" b="1" dirty="0">
                <a:solidFill>
                  <a:srgbClr val="7B2D26"/>
                </a:solidFill>
                <a:latin typeface="Calibri" pitchFamily="34" charset="0"/>
                <a:ea typeface="Calibri" pitchFamily="34" charset="-122"/>
                <a:cs typeface="Calibri" pitchFamily="34" charset="-120"/>
              </a:rPr>
              <a:t>01</a:t>
            </a:r>
            <a:endParaRPr lang="en-US" sz="1100" dirty="0"/>
          </a:p>
        </p:txBody>
      </p:sp>
      <p:sp>
        <p:nvSpPr>
          <p:cNvPr id="16" name="Text 13"/>
          <p:cNvSpPr/>
          <p:nvPr/>
        </p:nvSpPr>
        <p:spPr>
          <a:xfrm>
            <a:off x="822960" y="4544568"/>
            <a:ext cx="3188208" cy="329184"/>
          </a:xfrm>
          <a:prstGeom prst="rect">
            <a:avLst/>
          </a:prstGeom>
          <a:noFill/>
          <a:ln/>
        </p:spPr>
        <p:txBody>
          <a:bodyPr wrap="square" lIns="0" tIns="0" rIns="0" bIns="0" rtlCol="0" anchor="ctr"/>
          <a:lstStyle/>
          <a:p>
            <a:pPr indent="0" marL="0">
              <a:buNone/>
            </a:pPr>
            <a:r>
              <a:rPr lang="en-US" sz="1400" dirty="0">
                <a:solidFill>
                  <a:srgbClr val="1A1A1A"/>
                </a:solidFill>
                <a:latin typeface="Georgia" pitchFamily="34" charset="0"/>
                <a:ea typeface="Georgia" pitchFamily="34" charset="-122"/>
                <a:cs typeface="Georgia" pitchFamily="34" charset="-120"/>
              </a:rPr>
              <a:t>0–1</a:t>
            </a:r>
            <a:endParaRPr lang="en-US" sz="1400" dirty="0"/>
          </a:p>
        </p:txBody>
      </p:sp>
      <p:sp>
        <p:nvSpPr>
          <p:cNvPr id="17" name="Text 14"/>
          <p:cNvSpPr/>
          <p:nvPr/>
        </p:nvSpPr>
        <p:spPr>
          <a:xfrm>
            <a:off x="822960" y="4928616"/>
            <a:ext cx="3188208" cy="1051560"/>
          </a:xfrm>
          <a:prstGeom prst="rect">
            <a:avLst/>
          </a:prstGeom>
          <a:noFill/>
          <a:ln/>
        </p:spPr>
        <p:txBody>
          <a:bodyPr wrap="square" lIns="0" tIns="0" rIns="0" bIns="0" rtlCol="0" anchor="t"/>
          <a:lstStyle/>
          <a:p>
            <a:pPr indent="0" marL="0">
              <a:buNone/>
            </a:pPr>
            <a:r>
              <a:rPr lang="en-US" sz="1200" dirty="0">
                <a:solidFill>
                  <a:srgbClr val="1A1A1A"/>
                </a:solidFill>
                <a:latin typeface="Calibri" pitchFamily="34" charset="0"/>
                <a:ea typeface="Calibri" pitchFamily="34" charset="-122"/>
                <a:cs typeface="Calibri" pitchFamily="34" charset="-120"/>
              </a:rPr>
              <a:t>Cimientos ordinales (rangos, π) y radar τₛ.</a:t>
            </a:r>
            <a:endParaRPr lang="en-US" sz="1200" dirty="0"/>
          </a:p>
        </p:txBody>
      </p:sp>
      <p:sp>
        <p:nvSpPr>
          <p:cNvPr id="18" name="Text 15"/>
          <p:cNvSpPr/>
          <p:nvPr/>
        </p:nvSpPr>
        <p:spPr>
          <a:xfrm>
            <a:off x="4102608" y="5006340"/>
            <a:ext cx="292608" cy="292608"/>
          </a:xfrm>
          <a:prstGeom prst="rect">
            <a:avLst/>
          </a:prstGeom>
          <a:noFill/>
          <a:ln/>
        </p:spPr>
        <p:txBody>
          <a:bodyPr wrap="square" lIns="0" tIns="0" rIns="0" bIns="0" rtlCol="0" anchor="ctr"/>
          <a:lstStyle/>
          <a:p>
            <a:pPr algn="ctr" indent="0" marL="0">
              <a:buNone/>
            </a:pPr>
            <a:r>
              <a:rPr lang="en-US" sz="1600" dirty="0">
                <a:solidFill>
                  <a:srgbClr val="7B2D26"/>
                </a:solidFill>
                <a:latin typeface="Georgia" pitchFamily="34" charset="0"/>
                <a:ea typeface="Georgia" pitchFamily="34" charset="-122"/>
                <a:cs typeface="Georgia" pitchFamily="34" charset="-120"/>
              </a:rPr>
              <a:t>→</a:t>
            </a:r>
            <a:endParaRPr lang="en-US" sz="1600" dirty="0"/>
          </a:p>
        </p:txBody>
      </p:sp>
      <p:sp>
        <p:nvSpPr>
          <p:cNvPr id="19" name="Shape 16"/>
          <p:cNvSpPr/>
          <p:nvPr/>
        </p:nvSpPr>
        <p:spPr>
          <a:xfrm>
            <a:off x="4349496" y="4215384"/>
            <a:ext cx="3462528" cy="1874520"/>
          </a:xfrm>
          <a:prstGeom prst="roundRect">
            <a:avLst>
              <a:gd name="adj" fmla="val 3902"/>
            </a:avLst>
          </a:prstGeom>
          <a:solidFill>
            <a:srgbClr val="EFEBE3"/>
          </a:solidFill>
          <a:ln w="12700">
            <a:solidFill>
              <a:srgbClr val="D9D5CC"/>
            </a:solidFill>
            <a:prstDash val="solid"/>
          </a:ln>
        </p:spPr>
      </p:sp>
      <p:sp>
        <p:nvSpPr>
          <p:cNvPr id="20" name="Text 17"/>
          <p:cNvSpPr/>
          <p:nvPr/>
        </p:nvSpPr>
        <p:spPr>
          <a:xfrm>
            <a:off x="4486656" y="4306824"/>
            <a:ext cx="3188208" cy="219456"/>
          </a:xfrm>
          <a:prstGeom prst="rect">
            <a:avLst/>
          </a:prstGeom>
          <a:noFill/>
          <a:ln/>
        </p:spPr>
        <p:txBody>
          <a:bodyPr wrap="square" lIns="0" tIns="0" rIns="0" bIns="0" rtlCol="0" anchor="ctr"/>
          <a:lstStyle/>
          <a:p>
            <a:pPr indent="0" marL="0">
              <a:buNone/>
            </a:pPr>
            <a:r>
              <a:rPr lang="en-US" sz="1100" b="1" dirty="0">
                <a:solidFill>
                  <a:srgbClr val="7B2D26"/>
                </a:solidFill>
                <a:latin typeface="Calibri" pitchFamily="34" charset="0"/>
                <a:ea typeface="Calibri" pitchFamily="34" charset="-122"/>
                <a:cs typeface="Calibri" pitchFamily="34" charset="-120"/>
              </a:rPr>
              <a:t>02</a:t>
            </a:r>
            <a:endParaRPr lang="en-US" sz="1100" dirty="0"/>
          </a:p>
        </p:txBody>
      </p:sp>
      <p:sp>
        <p:nvSpPr>
          <p:cNvPr id="21" name="Text 18"/>
          <p:cNvSpPr/>
          <p:nvPr/>
        </p:nvSpPr>
        <p:spPr>
          <a:xfrm>
            <a:off x="4486656" y="4544568"/>
            <a:ext cx="3188208" cy="329184"/>
          </a:xfrm>
          <a:prstGeom prst="rect">
            <a:avLst/>
          </a:prstGeom>
          <a:noFill/>
          <a:ln/>
        </p:spPr>
        <p:txBody>
          <a:bodyPr wrap="square" lIns="0" tIns="0" rIns="0" bIns="0" rtlCol="0" anchor="ctr"/>
          <a:lstStyle/>
          <a:p>
            <a:pPr indent="0" marL="0">
              <a:buNone/>
            </a:pPr>
            <a:r>
              <a:rPr lang="en-US" sz="1400" dirty="0">
                <a:solidFill>
                  <a:srgbClr val="1A1A1A"/>
                </a:solidFill>
                <a:latin typeface="Georgia" pitchFamily="34" charset="0"/>
                <a:ea typeface="Georgia" pitchFamily="34" charset="-122"/>
                <a:cs typeface="Georgia" pitchFamily="34" charset="-120"/>
              </a:rPr>
              <a:t>2–3</a:t>
            </a:r>
            <a:endParaRPr lang="en-US" sz="1400" dirty="0"/>
          </a:p>
        </p:txBody>
      </p:sp>
      <p:sp>
        <p:nvSpPr>
          <p:cNvPr id="22" name="Text 19"/>
          <p:cNvSpPr/>
          <p:nvPr/>
        </p:nvSpPr>
        <p:spPr>
          <a:xfrm>
            <a:off x="4486656" y="4928616"/>
            <a:ext cx="3188208" cy="1051560"/>
          </a:xfrm>
          <a:prstGeom prst="rect">
            <a:avLst/>
          </a:prstGeom>
          <a:noFill/>
          <a:ln/>
        </p:spPr>
        <p:txBody>
          <a:bodyPr wrap="square" lIns="0" tIns="0" rIns="0" bIns="0" rtlCol="0" anchor="t"/>
          <a:lstStyle/>
          <a:p>
            <a:pPr indent="0" marL="0">
              <a:buNone/>
            </a:pPr>
            <a:r>
              <a:rPr lang="en-US" sz="1200" dirty="0">
                <a:solidFill>
                  <a:srgbClr val="1A1A1A"/>
                </a:solidFill>
                <a:latin typeface="Calibri" pitchFamily="34" charset="0"/>
                <a:ea typeface="Calibri" pitchFamily="34" charset="-122"/>
                <a:cs typeface="Calibri" pitchFamily="34" charset="-120"/>
              </a:rPr>
              <a:t>Profundidad Φ₁–Φ₃ y reloj con g, α, A₃, Γ₃.</a:t>
            </a:r>
            <a:endParaRPr lang="en-US" sz="1200" dirty="0"/>
          </a:p>
        </p:txBody>
      </p:sp>
      <p:sp>
        <p:nvSpPr>
          <p:cNvPr id="23" name="Text 20"/>
          <p:cNvSpPr/>
          <p:nvPr/>
        </p:nvSpPr>
        <p:spPr>
          <a:xfrm>
            <a:off x="7766304" y="5006340"/>
            <a:ext cx="292608" cy="292608"/>
          </a:xfrm>
          <a:prstGeom prst="rect">
            <a:avLst/>
          </a:prstGeom>
          <a:noFill/>
          <a:ln/>
        </p:spPr>
        <p:txBody>
          <a:bodyPr wrap="square" lIns="0" tIns="0" rIns="0" bIns="0" rtlCol="0" anchor="ctr"/>
          <a:lstStyle/>
          <a:p>
            <a:pPr algn="ctr" indent="0" marL="0">
              <a:buNone/>
            </a:pPr>
            <a:r>
              <a:rPr lang="en-US" sz="1600" dirty="0">
                <a:solidFill>
                  <a:srgbClr val="7B2D26"/>
                </a:solidFill>
                <a:latin typeface="Georgia" pitchFamily="34" charset="0"/>
                <a:ea typeface="Georgia" pitchFamily="34" charset="-122"/>
                <a:cs typeface="Georgia" pitchFamily="34" charset="-120"/>
              </a:rPr>
              <a:t>→</a:t>
            </a:r>
            <a:endParaRPr lang="en-US" sz="1600" dirty="0"/>
          </a:p>
        </p:txBody>
      </p:sp>
      <p:sp>
        <p:nvSpPr>
          <p:cNvPr id="24" name="Shape 21"/>
          <p:cNvSpPr/>
          <p:nvPr/>
        </p:nvSpPr>
        <p:spPr>
          <a:xfrm>
            <a:off x="8013192" y="4215384"/>
            <a:ext cx="3462528" cy="1874520"/>
          </a:xfrm>
          <a:prstGeom prst="roundRect">
            <a:avLst>
              <a:gd name="adj" fmla="val 3902"/>
            </a:avLst>
          </a:prstGeom>
          <a:solidFill>
            <a:srgbClr val="FFFFFF"/>
          </a:solidFill>
          <a:ln w="12700">
            <a:solidFill>
              <a:srgbClr val="D9D5CC"/>
            </a:solidFill>
            <a:prstDash val="solid"/>
          </a:ln>
        </p:spPr>
      </p:sp>
      <p:sp>
        <p:nvSpPr>
          <p:cNvPr id="25" name="Text 22"/>
          <p:cNvSpPr/>
          <p:nvPr/>
        </p:nvSpPr>
        <p:spPr>
          <a:xfrm>
            <a:off x="8150352" y="4306824"/>
            <a:ext cx="3188208" cy="219456"/>
          </a:xfrm>
          <a:prstGeom prst="rect">
            <a:avLst/>
          </a:prstGeom>
          <a:noFill/>
          <a:ln/>
        </p:spPr>
        <p:txBody>
          <a:bodyPr wrap="square" lIns="0" tIns="0" rIns="0" bIns="0" rtlCol="0" anchor="ctr"/>
          <a:lstStyle/>
          <a:p>
            <a:pPr indent="0" marL="0">
              <a:buNone/>
            </a:pPr>
            <a:r>
              <a:rPr lang="en-US" sz="1100" b="1" dirty="0">
                <a:solidFill>
                  <a:srgbClr val="7B2D26"/>
                </a:solidFill>
                <a:latin typeface="Calibri" pitchFamily="34" charset="0"/>
                <a:ea typeface="Calibri" pitchFamily="34" charset="-122"/>
                <a:cs typeface="Calibri" pitchFamily="34" charset="-120"/>
              </a:rPr>
              <a:t>03</a:t>
            </a:r>
            <a:endParaRPr lang="en-US" sz="1100" dirty="0"/>
          </a:p>
        </p:txBody>
      </p:sp>
      <p:sp>
        <p:nvSpPr>
          <p:cNvPr id="26" name="Text 23"/>
          <p:cNvSpPr/>
          <p:nvPr/>
        </p:nvSpPr>
        <p:spPr>
          <a:xfrm>
            <a:off x="8150352" y="4544568"/>
            <a:ext cx="3188208" cy="329184"/>
          </a:xfrm>
          <a:prstGeom prst="rect">
            <a:avLst/>
          </a:prstGeom>
          <a:noFill/>
          <a:ln/>
        </p:spPr>
        <p:txBody>
          <a:bodyPr wrap="square" lIns="0" tIns="0" rIns="0" bIns="0" rtlCol="0" anchor="ctr"/>
          <a:lstStyle/>
          <a:p>
            <a:pPr indent="0" marL="0">
              <a:buNone/>
            </a:pPr>
            <a:r>
              <a:rPr lang="en-US" sz="1400" dirty="0">
                <a:solidFill>
                  <a:srgbClr val="1A1A1A"/>
                </a:solidFill>
                <a:latin typeface="Georgia" pitchFamily="34" charset="0"/>
                <a:ea typeface="Georgia" pitchFamily="34" charset="-122"/>
                <a:cs typeface="Georgia" pitchFamily="34" charset="-120"/>
              </a:rPr>
              <a:t>4</a:t>
            </a:r>
            <a:endParaRPr lang="en-US" sz="1400" dirty="0"/>
          </a:p>
        </p:txBody>
      </p:sp>
      <p:sp>
        <p:nvSpPr>
          <p:cNvPr id="27" name="Text 24"/>
          <p:cNvSpPr/>
          <p:nvPr/>
        </p:nvSpPr>
        <p:spPr>
          <a:xfrm>
            <a:off x="8150352" y="4928616"/>
            <a:ext cx="3188208" cy="1051560"/>
          </a:xfrm>
          <a:prstGeom prst="rect">
            <a:avLst/>
          </a:prstGeom>
          <a:noFill/>
          <a:ln/>
        </p:spPr>
        <p:txBody>
          <a:bodyPr wrap="square" lIns="0" tIns="0" rIns="0" bIns="0" rtlCol="0" anchor="t"/>
          <a:lstStyle/>
          <a:p>
            <a:pPr indent="0" marL="0">
              <a:buNone/>
            </a:pPr>
            <a:r>
              <a:rPr lang="en-US" sz="1200" dirty="0">
                <a:solidFill>
                  <a:srgbClr val="1A1A1A"/>
                </a:solidFill>
                <a:latin typeface="Calibri" pitchFamily="34" charset="0"/>
                <a:ea typeface="Calibri" pitchFamily="34" charset="-122"/>
                <a:cs typeface="Calibri" pitchFamily="34" charset="-120"/>
              </a:rPr>
              <a:t>Terraza: T_RECD y firmas (D, f₃, ρ₃, alertas).</a:t>
            </a:r>
            <a:endParaRPr lang="en-US" sz="1200" dirty="0"/>
          </a:p>
        </p:txBody>
      </p:sp>
      <p:sp>
        <p:nvSpPr>
          <p:cNvPr id="28" name="Text 25"/>
          <p:cNvSpPr/>
          <p:nvPr/>
        </p:nvSpPr>
        <p:spPr>
          <a:xfrm>
            <a:off x="685800" y="6126480"/>
            <a:ext cx="10789920" cy="274320"/>
          </a:xfrm>
          <a:prstGeom prst="rect">
            <a:avLst/>
          </a:prstGeom>
          <a:noFill/>
          <a:ln/>
        </p:spPr>
        <p:txBody>
          <a:bodyPr wrap="square" lIns="0" tIns="0" rIns="0" bIns="0" rtlCol="0" anchor="ctr"/>
          <a:lstStyle/>
          <a:p>
            <a:pPr indent="0" marL="0">
              <a:buNone/>
            </a:pPr>
            <a:r>
              <a:rPr lang="en-US" sz="1200" i="1" dirty="0">
                <a:solidFill>
                  <a:srgbClr val="6B6B6B"/>
                </a:solidFill>
                <a:latin typeface="Calibri" pitchFamily="34" charset="0"/>
                <a:ea typeface="Calibri" pitchFamily="34" charset="-122"/>
                <a:cs typeface="Calibri" pitchFamily="34" charset="-120"/>
              </a:rPr>
              <a:t>→  Si pueden dibujar el edificio de memoria, la síntesis cumplió.</a:t>
            </a:r>
            <a:endParaRPr lang="en-US" sz="1200"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108</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8 · FLUJO</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Flujo de datos de extremo a extremo</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X(t) → ventanas W → rangos + π</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 τₛ(k), bandas, P(k)</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 Φ₁, Φ₂, excess³ → ẽ₃, A₃, Γ₃</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 Δt_k → T_RECD(k)</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 alertas, masas f₃, contrastes basal/aproximación</a:t>
            </a:r>
            <a:endParaRPr lang="en-US" sz="1700"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name="Slide 109">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109</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8 · LOGROS</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Qué se ha logrado conceptualmente</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Un lenguaje ordinal unificado para acoplamiento multivariante (τₛ).</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Un reloj intrínseco con escala de Feigenbaum (RECD).</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Una jerarquía de profundidad de conjunciones (Φ₁–Φ₃).</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Un cierre dinámico del Nivel 3 vía A₃ y Γ₃.</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Criterios de falsación: ablación, surrogados, umbrales fijos.</a:t>
            </a:r>
            <a:endParaRPr lang="en-US" sz="1700"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110">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110</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8 · LÍMITES</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Qué no se afirma</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No se afirma que T_RECD sea el tiempo físico de la relatividad o de la termodinámica.</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No se afirma que excess³ agote la información parcial multi-cuerpo.</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No se afirma que todo sistema real siga una cascada de Feigenbaum literal.</a:t>
            </a:r>
            <a:endParaRPr lang="en-US" sz="1700" dirty="0"/>
          </a:p>
          <a:p>
            <a:pPr indent="0" marL="0">
              <a:spcAft>
                <a:spcPts val="1000"/>
              </a:spcAft>
              <a:buNone/>
            </a:pPr>
            <a:r>
              <a:rPr lang="en-US" sz="1700" dirty="0">
                <a:solidFill>
                  <a:srgbClr val="1A1A1A"/>
                </a:solidFill>
                <a:latin typeface="Calibri" pitchFamily="34" charset="0"/>
                <a:ea typeface="Calibri" pitchFamily="34" charset="-122"/>
                <a:cs typeface="Calibri" pitchFamily="34" charset="-120"/>
              </a:rPr>
              <a:t>—  No se afirma que EWS clásicos sean inútiles: se delimita un problema distinto.</a:t>
            </a:r>
            <a:endParaRPr lang="en-US" sz="1700"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111">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111</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8 · CIERRE</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Enunciado final del paradigma</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algn="l" indent="0" marL="0">
              <a:buNone/>
            </a:pPr>
            <a:r>
              <a:rPr lang="en-US" sz="1600" dirty="0">
                <a:solidFill>
                  <a:srgbClr val="1A1A1A"/>
                </a:solidFill>
                <a:latin typeface="Calibri" pitchFamily="34" charset="0"/>
                <a:ea typeface="Calibri" pitchFamily="34" charset="-122"/>
                <a:cs typeface="Calibri" pitchFamily="34" charset="-120"/>
              </a:rPr>
              <a:t>Bajo observabilidad puramente ordinal, la reorganización relacional de un sistema multivariante se mide con τₛ y se temporaliza con un RECD jerárquico Φ₁–Φ₃; al integrar excess³ mediante A₃ y Γ₃, el superávit sinérgico deja de ser un anexo estadístico y pasa a constituir estructura del tiempo discreto del sistema.</a:t>
            </a:r>
            <a:endParaRPr lang="en-US" sz="1600"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112">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112</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APÉNDICE</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Glosario mínimo de símbolos</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indent="0" marL="0">
              <a:spcAft>
                <a:spcPts val="600"/>
              </a:spcAft>
              <a:buNone/>
            </a:pPr>
            <a:r>
              <a:rPr lang="en-US" sz="1500" dirty="0">
                <a:solidFill>
                  <a:srgbClr val="1A1A1A"/>
                </a:solidFill>
                <a:latin typeface="Calibri" pitchFamily="34" charset="0"/>
                <a:ea typeface="Calibri" pitchFamily="34" charset="-122"/>
                <a:cs typeface="Calibri" pitchFamily="34" charset="-120"/>
              </a:rPr>
              <a:t>—  τₛ — Systemic Tau (Kendall medio por pares en ventana)</a:t>
            </a:r>
            <a:endParaRPr lang="en-US" sz="1500" dirty="0"/>
          </a:p>
          <a:p>
            <a:pPr indent="0" marL="0">
              <a:spcAft>
                <a:spcPts val="600"/>
              </a:spcAft>
              <a:buNone/>
            </a:pPr>
            <a:r>
              <a:rPr lang="en-US" sz="1500" dirty="0">
                <a:solidFill>
                  <a:srgbClr val="1A1A1A"/>
                </a:solidFill>
                <a:latin typeface="Calibri" pitchFamily="34" charset="0"/>
                <a:ea typeface="Calibri" pitchFamily="34" charset="-122"/>
                <a:cs typeface="Calibri" pitchFamily="34" charset="-120"/>
              </a:rPr>
              <a:t>—  τ_ch = 0.41, τ_st = 0.50 — umbrales de banda</a:t>
            </a:r>
            <a:endParaRPr lang="en-US" sz="1500" dirty="0"/>
          </a:p>
          <a:p>
            <a:pPr indent="0" marL="0">
              <a:spcAft>
                <a:spcPts val="600"/>
              </a:spcAft>
              <a:buNone/>
            </a:pPr>
            <a:r>
              <a:rPr lang="en-US" sz="1500" dirty="0">
                <a:solidFill>
                  <a:srgbClr val="1A1A1A"/>
                </a:solidFill>
                <a:latin typeface="Calibri" pitchFamily="34" charset="0"/>
                <a:ea typeface="Calibri" pitchFamily="34" charset="-122"/>
                <a:cs typeface="Calibri" pitchFamily="34" charset="-120"/>
              </a:rPr>
              <a:t>—  δ — constante de Feigenbaum ≈ 4.6692</a:t>
            </a:r>
            <a:endParaRPr lang="en-US" sz="1500" dirty="0"/>
          </a:p>
          <a:p>
            <a:pPr indent="0" marL="0">
              <a:spcAft>
                <a:spcPts val="600"/>
              </a:spcAft>
              <a:buNone/>
            </a:pPr>
            <a:r>
              <a:rPr lang="en-US" sz="1500" dirty="0">
                <a:solidFill>
                  <a:srgbClr val="1A1A1A"/>
                </a:solidFill>
                <a:latin typeface="Calibri" pitchFamily="34" charset="0"/>
                <a:ea typeface="Calibri" pitchFamily="34" charset="-122"/>
                <a:cs typeface="Calibri" pitchFamily="34" charset="-120"/>
              </a:rPr>
              <a:t>—  Φ₁, Φ₂, Φ₃ — conjunciones de niveles 1–3</a:t>
            </a:r>
            <a:endParaRPr lang="en-US" sz="1500" dirty="0"/>
          </a:p>
          <a:p>
            <a:pPr indent="0" marL="0">
              <a:spcAft>
                <a:spcPts val="600"/>
              </a:spcAft>
              <a:buNone/>
            </a:pPr>
            <a:r>
              <a:rPr lang="en-US" sz="1500" dirty="0">
                <a:solidFill>
                  <a:srgbClr val="1A1A1A"/>
                </a:solidFill>
                <a:latin typeface="Calibri" pitchFamily="34" charset="0"/>
                <a:ea typeface="Calibri" pitchFamily="34" charset="-122"/>
                <a:cs typeface="Calibri" pitchFamily="34" charset="-120"/>
              </a:rPr>
              <a:t>—  excess³ = 0.6 Syn + 0.4 Surp</a:t>
            </a:r>
            <a:endParaRPr lang="en-US" sz="1500" dirty="0"/>
          </a:p>
          <a:p>
            <a:pPr indent="0" marL="0">
              <a:spcAft>
                <a:spcPts val="600"/>
              </a:spcAft>
              <a:buNone/>
            </a:pPr>
            <a:r>
              <a:rPr lang="en-US" sz="1500" dirty="0">
                <a:solidFill>
                  <a:srgbClr val="1A1A1A"/>
                </a:solidFill>
                <a:latin typeface="Calibri" pitchFamily="34" charset="0"/>
                <a:ea typeface="Calibri" pitchFamily="34" charset="-122"/>
                <a:cs typeface="Calibri" pitchFamily="34" charset="-120"/>
              </a:rPr>
              <a:t>—  A₃ — puerta de activación del Nivel 3</a:t>
            </a:r>
            <a:endParaRPr lang="en-US" sz="1500" dirty="0"/>
          </a:p>
          <a:p>
            <a:pPr indent="0" marL="0">
              <a:spcAft>
                <a:spcPts val="600"/>
              </a:spcAft>
              <a:buNone/>
            </a:pPr>
            <a:r>
              <a:rPr lang="en-US" sz="1500" dirty="0">
                <a:solidFill>
                  <a:srgbClr val="1A1A1A"/>
                </a:solidFill>
                <a:latin typeface="Calibri" pitchFamily="34" charset="0"/>
                <a:ea typeface="Calibri" pitchFamily="34" charset="-122"/>
                <a:cs typeface="Calibri" pitchFamily="34" charset="-120"/>
              </a:rPr>
              <a:t>—  Γ₃ — ganancia multiplicativa del superávit</a:t>
            </a:r>
            <a:endParaRPr lang="en-US" sz="1500" dirty="0"/>
          </a:p>
          <a:p>
            <a:pPr indent="0" marL="0">
              <a:spcAft>
                <a:spcPts val="600"/>
              </a:spcAft>
              <a:buNone/>
            </a:pPr>
            <a:r>
              <a:rPr lang="en-US" sz="1500" dirty="0">
                <a:solidFill>
                  <a:srgbClr val="1A1A1A"/>
                </a:solidFill>
                <a:latin typeface="Calibri" pitchFamily="34" charset="0"/>
                <a:ea typeface="Calibri" pitchFamily="34" charset="-122"/>
                <a:cs typeface="Calibri" pitchFamily="34" charset="-120"/>
              </a:rPr>
              <a:t>—  T_RECD — tiempo extramental discreto acumulado</a:t>
            </a:r>
            <a:endParaRPr lang="en-US" sz="1500"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113">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113</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APÉNDICE</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Constantes y pesos preespecificados</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indent="0" marL="0">
              <a:spcAft>
                <a:spcPts val="800"/>
              </a:spcAft>
              <a:buNone/>
            </a:pPr>
            <a:r>
              <a:rPr lang="en-US" sz="1700" dirty="0">
                <a:solidFill>
                  <a:srgbClr val="1A1A1A"/>
                </a:solidFill>
                <a:latin typeface="Calibri" pitchFamily="34" charset="0"/>
                <a:ea typeface="Calibri" pitchFamily="34" charset="-122"/>
                <a:cs typeface="Calibri" pitchFamily="34" charset="-120"/>
              </a:rPr>
              <a:t>—  τ_ch = 0.41, τ_st = 0.50</a:t>
            </a:r>
            <a:endParaRPr lang="en-US" sz="1700" dirty="0"/>
          </a:p>
          <a:p>
            <a:pPr indent="0" marL="0">
              <a:spcAft>
                <a:spcPts val="800"/>
              </a:spcAft>
              <a:buNone/>
            </a:pPr>
            <a:r>
              <a:rPr lang="en-US" sz="1700" dirty="0">
                <a:solidFill>
                  <a:srgbClr val="1A1A1A"/>
                </a:solidFill>
                <a:latin typeface="Calibri" pitchFamily="34" charset="0"/>
                <a:ea typeface="Calibri" pitchFamily="34" charset="-122"/>
                <a:cs typeface="Calibri" pitchFamily="34" charset="-120"/>
              </a:rPr>
              <a:t>—  δ ≈ 4.6692016091</a:t>
            </a:r>
            <a:endParaRPr lang="en-US" sz="1700" dirty="0"/>
          </a:p>
          <a:p>
            <a:pPr indent="0" marL="0">
              <a:spcAft>
                <a:spcPts val="800"/>
              </a:spcAft>
              <a:buNone/>
            </a:pPr>
            <a:r>
              <a:rPr lang="en-US" sz="1700" dirty="0">
                <a:solidFill>
                  <a:srgbClr val="1A1A1A"/>
                </a:solidFill>
                <a:latin typeface="Calibri" pitchFamily="34" charset="0"/>
                <a:ea typeface="Calibri" pitchFamily="34" charset="-122"/>
                <a:cs typeface="Calibri" pitchFamily="34" charset="-120"/>
              </a:rPr>
              <a:t>—  Pesos excess³: 0.6 / 0.4</a:t>
            </a:r>
            <a:endParaRPr lang="en-US" sz="1700" dirty="0"/>
          </a:p>
          <a:p>
            <a:pPr indent="0" marL="0">
              <a:spcAft>
                <a:spcPts val="800"/>
              </a:spcAft>
              <a:buNone/>
            </a:pPr>
            <a:r>
              <a:rPr lang="en-US" sz="1700" dirty="0">
                <a:solidFill>
                  <a:srgbClr val="1A1A1A"/>
                </a:solidFill>
                <a:latin typeface="Calibri" pitchFamily="34" charset="0"/>
                <a:ea typeface="Calibri" pitchFamily="34" charset="-122"/>
                <a:cs typeface="Calibri" pitchFamily="34" charset="-120"/>
              </a:rPr>
              <a:t>—  β fijado a priori (rango recomendado [0.25, 1.0])</a:t>
            </a:r>
            <a:endParaRPr lang="en-US" sz="1700" dirty="0"/>
          </a:p>
          <a:p>
            <a:pPr indent="0" marL="0">
              <a:spcAft>
                <a:spcPts val="800"/>
              </a:spcAft>
              <a:buNone/>
            </a:pPr>
            <a:r>
              <a:rPr lang="en-US" sz="1700" dirty="0">
                <a:solidFill>
                  <a:srgbClr val="1A1A1A"/>
                </a:solidFill>
                <a:latin typeface="Calibri" pitchFamily="34" charset="0"/>
                <a:ea typeface="Calibri" pitchFamily="34" charset="-122"/>
                <a:cs typeface="Calibri" pitchFamily="34" charset="-120"/>
              </a:rPr>
              <a:t>—  Basales B sin solape con la evaluación</a:t>
            </a:r>
            <a:endParaRPr lang="en-US" sz="1700" dirty="0"/>
          </a:p>
          <a:p>
            <a:pPr indent="0" marL="0">
              <a:spcAft>
                <a:spcPts val="800"/>
              </a:spcAft>
              <a:buNone/>
            </a:pPr>
            <a:r>
              <a:rPr lang="en-US" sz="1700" dirty="0">
                <a:solidFill>
                  <a:srgbClr val="1A1A1A"/>
                </a:solidFill>
                <a:latin typeface="Calibri" pitchFamily="34" charset="0"/>
                <a:ea typeface="Calibri" pitchFamily="34" charset="-122"/>
                <a:cs typeface="Calibri" pitchFamily="34" charset="-120"/>
              </a:rPr>
              <a:t>—  Disciplina de preespecificación: sin retuning silencioso por dataset</a:t>
            </a:r>
            <a:endParaRPr lang="en-US" sz="1700"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name="Slide 114">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114</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APÉNDICE · GENEALOGÍA DE LAS ECUACIONES</a:t>
            </a:r>
            <a:endParaRPr lang="en-US" sz="1100" dirty="0"/>
          </a:p>
        </p:txBody>
      </p:sp>
      <p:sp>
        <p:nvSpPr>
          <p:cNvPr id="6" name="Text 4"/>
          <p:cNvSpPr/>
          <p:nvPr/>
        </p:nvSpPr>
        <p:spPr>
          <a:xfrm>
            <a:off x="685800" y="2011680"/>
            <a:ext cx="10789920" cy="777240"/>
          </a:xfrm>
          <a:prstGeom prst="rect">
            <a:avLst/>
          </a:prstGeom>
          <a:noFill/>
          <a:ln/>
        </p:spPr>
        <p:txBody>
          <a:bodyPr wrap="square" lIns="0" tIns="0" rIns="0" bIns="0" rtlCol="0" anchor="ctr"/>
          <a:lstStyle/>
          <a:p>
            <a:pPr indent="0" marL="0">
              <a:buNone/>
            </a:pPr>
            <a:r>
              <a:rPr lang="en-US" sz="3800" dirty="0">
                <a:solidFill>
                  <a:srgbClr val="1A1A1A"/>
                </a:solidFill>
                <a:latin typeface="Georgia" pitchFamily="34" charset="0"/>
                <a:ea typeface="Georgia" pitchFamily="34" charset="-122"/>
                <a:cs typeface="Georgia" pitchFamily="34" charset="-120"/>
              </a:rPr>
              <a:t>Construcción del formalismo</a:t>
            </a:r>
            <a:endParaRPr lang="en-US" sz="3800" dirty="0"/>
          </a:p>
        </p:txBody>
      </p:sp>
      <p:sp>
        <p:nvSpPr>
          <p:cNvPr id="7" name="Text 5"/>
          <p:cNvSpPr/>
          <p:nvPr/>
        </p:nvSpPr>
        <p:spPr>
          <a:xfrm>
            <a:off x="685800" y="2971800"/>
            <a:ext cx="10789920" cy="1280160"/>
          </a:xfrm>
          <a:prstGeom prst="rect">
            <a:avLst/>
          </a:prstGeom>
          <a:noFill/>
          <a:ln/>
        </p:spPr>
        <p:txBody>
          <a:bodyPr wrap="square" lIns="0" tIns="0" rIns="0" bIns="0" rtlCol="0" anchor="ctr"/>
          <a:lstStyle/>
          <a:p>
            <a:pPr indent="0" marL="0">
              <a:buNone/>
            </a:pPr>
            <a:r>
              <a:rPr lang="en-US" sz="1800" i="1" dirty="0">
                <a:solidFill>
                  <a:srgbClr val="6B6B6B"/>
                </a:solidFill>
                <a:latin typeface="Calibri" pitchFamily="34" charset="0"/>
                <a:ea typeface="Calibri" pitchFamily="34" charset="-122"/>
                <a:cs typeface="Calibri" pitchFamily="34" charset="-120"/>
              </a:rPr>
              <a:t>El marco no se presenta como un corolario de un único teorema universal,</a:t>
            </a:r>
            <a:endParaRPr lang="en-US" sz="1800" dirty="0"/>
          </a:p>
          <a:p>
            <a:pPr indent="0" marL="0">
              <a:buNone/>
            </a:pPr>
            <a:r>
              <a:rPr lang="en-US" sz="1800" i="1" dirty="0">
                <a:solidFill>
                  <a:srgbClr val="6B6B6B"/>
                </a:solidFill>
                <a:latin typeface="Calibri" pitchFamily="34" charset="0"/>
                <a:ea typeface="Calibri" pitchFamily="34" charset="-122"/>
                <a:cs typeface="Calibri" pitchFamily="34" charset="-120"/>
              </a:rPr>
              <a:t>sino como una arquitectura de medida ordinal con tres registros epistémicos</a:t>
            </a:r>
            <a:endParaRPr lang="en-US" sz="1800" dirty="0"/>
          </a:p>
          <a:p>
            <a:pPr indent="0" marL="0">
              <a:buNone/>
            </a:pPr>
            <a:r>
              <a:rPr lang="en-US" sz="1800" i="1" dirty="0">
                <a:solidFill>
                  <a:srgbClr val="6B6B6B"/>
                </a:solidFill>
                <a:latin typeface="Calibri" pitchFamily="34" charset="0"/>
                <a:ea typeface="Calibri" pitchFamily="34" charset="-122"/>
                <a:cs typeface="Calibri" pitchFamily="34" charset="-120"/>
              </a:rPr>
              <a:t>distintos: definición, motivación de escala y cierre falsable.</a:t>
            </a:r>
            <a:endParaRPr lang="en-US" sz="1800" dirty="0"/>
          </a:p>
        </p:txBody>
      </p:sp>
      <p:sp>
        <p:nvSpPr>
          <p:cNvPr id="8" name="Text 6"/>
          <p:cNvSpPr/>
          <p:nvPr/>
        </p:nvSpPr>
        <p:spPr>
          <a:xfrm>
            <a:off x="685800" y="4663440"/>
            <a:ext cx="10789920" cy="365760"/>
          </a:xfrm>
          <a:prstGeom prst="rect">
            <a:avLst/>
          </a:prstGeom>
          <a:noFill/>
          <a:ln/>
        </p:spPr>
        <p:txBody>
          <a:bodyPr wrap="square" lIns="0" tIns="0" rIns="0" bIns="0" rtlCol="0" anchor="ctr"/>
          <a:lstStyle/>
          <a:p>
            <a:pPr indent="0" marL="0">
              <a:buNone/>
            </a:pPr>
            <a:r>
              <a:rPr lang="en-US" sz="1600" dirty="0">
                <a:solidFill>
                  <a:srgbClr val="7B2D26"/>
                </a:solidFill>
                <a:latin typeface="Calibri" pitchFamily="34" charset="0"/>
                <a:ea typeface="Calibri" pitchFamily="34" charset="-122"/>
                <a:cs typeface="Calibri" pitchFamily="34" charset="-120"/>
              </a:rPr>
              <a:t>Definición  ·  Motivación de escala  ·  Cierre y falsación</a:t>
            </a:r>
            <a:endParaRPr lang="en-US" sz="1600"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name="Slide 115">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115</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APÉNDICE · GENEALOGÍA · I</a:t>
            </a:r>
            <a:endParaRPr lang="en-US" sz="1100" dirty="0"/>
          </a:p>
        </p:txBody>
      </p:sp>
      <p:sp>
        <p:nvSpPr>
          <p:cNvPr id="6" name="Text 4"/>
          <p:cNvSpPr/>
          <p:nvPr/>
        </p:nvSpPr>
        <p:spPr>
          <a:xfrm>
            <a:off x="685800" y="713232"/>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Tres registros epistémicos</a:t>
            </a:r>
            <a:endParaRPr lang="en-US" sz="3000" dirty="0"/>
          </a:p>
        </p:txBody>
      </p:sp>
      <p:sp>
        <p:nvSpPr>
          <p:cNvPr id="7" name="Shape 5"/>
          <p:cNvSpPr/>
          <p:nvPr/>
        </p:nvSpPr>
        <p:spPr>
          <a:xfrm>
            <a:off x="685800" y="1600200"/>
            <a:ext cx="10789920" cy="13716"/>
          </a:xfrm>
          <a:prstGeom prst="rect">
            <a:avLst/>
          </a:prstGeom>
          <a:solidFill>
            <a:srgbClr val="D9D5CC"/>
          </a:solidFill>
          <a:ln w="12700">
            <a:solidFill>
              <a:srgbClr val="D9D5CC"/>
            </a:solidFill>
            <a:prstDash val="solid"/>
          </a:ln>
        </p:spPr>
        <p:txBody>
          <a:bodyPr/>
          <a:p/>
        </p:txBody>
      </p:sp>
      <p:sp>
        <p:nvSpPr>
          <p:cNvPr id="8" name="Shape 6"/>
          <p:cNvSpPr/>
          <p:nvPr/>
        </p:nvSpPr>
        <p:spPr>
          <a:xfrm>
            <a:off x="685800" y="1764792"/>
            <a:ext cx="3444240" cy="4590288"/>
          </a:xfrm>
          <a:prstGeom prst="roundRect">
            <a:avLst>
              <a:gd name="adj" fmla="val 2124"/>
            </a:avLst>
          </a:prstGeom>
          <a:solidFill>
            <a:srgbClr val="FFFFFF"/>
          </a:solidFill>
          <a:ln w="14605">
            <a:solidFill>
              <a:srgbClr val="D9D5CC"/>
            </a:solidFill>
            <a:prstDash val="solid"/>
          </a:ln>
        </p:spPr>
        <p:txBody>
          <a:bodyPr/>
          <a:p/>
        </p:txBody>
      </p:sp>
      <p:sp>
        <p:nvSpPr>
          <p:cNvPr id="9" name="Shape 7"/>
          <p:cNvSpPr/>
          <p:nvPr/>
        </p:nvSpPr>
        <p:spPr>
          <a:xfrm>
            <a:off x="685800" y="1764792"/>
            <a:ext cx="3444240" cy="73152"/>
          </a:xfrm>
          <a:prstGeom prst="rect">
            <a:avLst/>
          </a:prstGeom>
          <a:solidFill>
            <a:srgbClr val="7B2D26"/>
          </a:solidFill>
          <a:ln w="12700">
            <a:solidFill>
              <a:srgbClr val="7B2D26"/>
            </a:solidFill>
            <a:prstDash val="solid"/>
          </a:ln>
        </p:spPr>
        <p:txBody>
          <a:bodyPr/>
          <a:p/>
        </p:txBody>
      </p:sp>
      <p:sp>
        <p:nvSpPr>
          <p:cNvPr id="10" name="Text 8"/>
          <p:cNvSpPr/>
          <p:nvPr/>
        </p:nvSpPr>
        <p:spPr>
          <a:xfrm>
            <a:off x="886968" y="1965960"/>
            <a:ext cx="3041904" cy="292608"/>
          </a:xfrm>
          <a:prstGeom prst="rect">
            <a:avLst/>
          </a:prstGeom>
          <a:noFill/>
          <a:ln/>
        </p:spPr>
        <p:txBody>
          <a:bodyPr wrap="square" lIns="0" tIns="0" rIns="0" bIns="0" rtlCol="0" anchor="ctr"/>
          <a:lstStyle/>
          <a:p>
            <a:pPr indent="0" marL="0">
              <a:buNone/>
            </a:pPr>
            <a:r>
              <a:rPr lang="en-US" sz="1200" b="1" dirty="0">
                <a:solidFill>
                  <a:srgbClr val="7B2D26"/>
                </a:solidFill>
                <a:latin typeface="Calibri" pitchFamily="34" charset="0"/>
                <a:ea typeface="Calibri" pitchFamily="34" charset="-122"/>
                <a:cs typeface="Calibri" pitchFamily="34" charset="-120"/>
              </a:rPr>
              <a:t>01</a:t>
            </a:r>
            <a:endParaRPr lang="en-US" sz="1200" dirty="0"/>
          </a:p>
        </p:txBody>
      </p:sp>
      <p:sp>
        <p:nvSpPr>
          <p:cNvPr id="11" name="Text 9"/>
          <p:cNvSpPr/>
          <p:nvPr/>
        </p:nvSpPr>
        <p:spPr>
          <a:xfrm>
            <a:off x="886968" y="2295144"/>
            <a:ext cx="3041904" cy="384048"/>
          </a:xfrm>
          <a:prstGeom prst="rect">
            <a:avLst/>
          </a:prstGeom>
          <a:noFill/>
          <a:ln/>
        </p:spPr>
        <p:txBody>
          <a:bodyPr wrap="square" lIns="0" tIns="0" rIns="0" bIns="0" rtlCol="0" anchor="ctr"/>
          <a:lstStyle/>
          <a:p>
            <a:pPr indent="0" marL="0">
              <a:buNone/>
            </a:pPr>
            <a:r>
              <a:rPr lang="en-US" sz="2000" dirty="0">
                <a:solidFill>
                  <a:srgbClr val="1A1A1A"/>
                </a:solidFill>
                <a:latin typeface="Georgia" pitchFamily="34" charset="0"/>
                <a:ea typeface="Georgia" pitchFamily="34" charset="-122"/>
                <a:cs typeface="Georgia" pitchFamily="34" charset="-120"/>
              </a:rPr>
              <a:t>Definición</a:t>
            </a:r>
            <a:endParaRPr lang="en-US" sz="2000" dirty="0"/>
          </a:p>
        </p:txBody>
      </p:sp>
      <p:sp>
        <p:nvSpPr>
          <p:cNvPr id="12" name="Text 10"/>
          <p:cNvSpPr/>
          <p:nvPr/>
        </p:nvSpPr>
        <p:spPr>
          <a:xfrm>
            <a:off x="886968" y="2752344"/>
            <a:ext cx="3041904" cy="594360"/>
          </a:xfrm>
          <a:prstGeom prst="rect">
            <a:avLst/>
          </a:prstGeom>
          <a:noFill/>
          <a:ln/>
        </p:spPr>
        <p:txBody>
          <a:bodyPr wrap="square" lIns="0" tIns="0" rIns="0" bIns="0" rtlCol="0" anchor="ctr"/>
          <a:lstStyle/>
          <a:p>
            <a:pPr indent="0" marL="0">
              <a:buNone/>
            </a:pPr>
            <a:r>
              <a:rPr lang="en-US" sz="1300" i="1" dirty="0">
                <a:solidFill>
                  <a:srgbClr val="7B2D26"/>
                </a:solidFill>
                <a:latin typeface="Calibri" pitchFamily="34" charset="0"/>
                <a:ea typeface="Calibri" pitchFamily="34" charset="-122"/>
                <a:cs typeface="Calibri" pitchFamily="34" charset="-120"/>
              </a:rPr>
              <a:t>τₛ, Φ₁, Φ₂, excess³, ΔRECD</a:t>
            </a:r>
            <a:endParaRPr lang="en-US" sz="1300" dirty="0"/>
          </a:p>
        </p:txBody>
      </p:sp>
      <p:sp>
        <p:nvSpPr>
          <p:cNvPr id="13" name="Text 11"/>
          <p:cNvSpPr/>
          <p:nvPr/>
        </p:nvSpPr>
        <p:spPr>
          <a:xfrm>
            <a:off x="886968" y="3410712"/>
            <a:ext cx="3041904" cy="2761488"/>
          </a:xfrm>
          <a:prstGeom prst="rect">
            <a:avLst/>
          </a:prstGeom>
          <a:noFill/>
          <a:ln/>
        </p:spPr>
        <p:txBody>
          <a:bodyPr wrap="square" lIns="0" tIns="0" rIns="0" bIns="0" rtlCol="0" anchor="t"/>
          <a:lstStyle/>
          <a:p>
            <a:pPr indent="0" marL="0">
              <a:buNone/>
            </a:pPr>
            <a:r>
              <a:rPr lang="en-US" sz="1400" dirty="0">
                <a:solidFill>
                  <a:srgbClr val="1A1A1A"/>
                </a:solidFill>
                <a:latin typeface="Calibri" pitchFamily="34" charset="0"/>
                <a:ea typeface="Calibri" pitchFamily="34" charset="-122"/>
                <a:cs typeface="Calibri" pitchFamily="34" charset="-120"/>
              </a:rPr>
              <a:t>Un estimador o un contador se introduce porque resuelve un problema de medida ordinal. No emerge de la dinámica como teorema: se postula con justificación estadística y operativa.</a:t>
            </a:r>
            <a:endParaRPr lang="en-US" sz="1400" dirty="0"/>
          </a:p>
        </p:txBody>
      </p:sp>
      <p:sp>
        <p:nvSpPr>
          <p:cNvPr id="14" name="Shape 12"/>
          <p:cNvSpPr/>
          <p:nvPr/>
        </p:nvSpPr>
        <p:spPr>
          <a:xfrm>
            <a:off x="4358640" y="1764792"/>
            <a:ext cx="3444240" cy="4590288"/>
          </a:xfrm>
          <a:prstGeom prst="roundRect">
            <a:avLst>
              <a:gd name="adj" fmla="val 2124"/>
            </a:avLst>
          </a:prstGeom>
          <a:solidFill>
            <a:srgbClr val="FFFFFF"/>
          </a:solidFill>
          <a:ln w="14605">
            <a:solidFill>
              <a:srgbClr val="D9D5CC"/>
            </a:solidFill>
            <a:prstDash val="solid"/>
          </a:ln>
        </p:spPr>
        <p:txBody>
          <a:bodyPr/>
          <a:p/>
        </p:txBody>
      </p:sp>
      <p:sp>
        <p:nvSpPr>
          <p:cNvPr id="15" name="Shape 13"/>
          <p:cNvSpPr/>
          <p:nvPr/>
        </p:nvSpPr>
        <p:spPr>
          <a:xfrm>
            <a:off x="4358640" y="1764792"/>
            <a:ext cx="3444240" cy="73152"/>
          </a:xfrm>
          <a:prstGeom prst="rect">
            <a:avLst/>
          </a:prstGeom>
          <a:solidFill>
            <a:srgbClr val="7B2D26"/>
          </a:solidFill>
          <a:ln w="12700">
            <a:solidFill>
              <a:srgbClr val="7B2D26"/>
            </a:solidFill>
            <a:prstDash val="solid"/>
          </a:ln>
        </p:spPr>
        <p:txBody>
          <a:bodyPr/>
          <a:p/>
        </p:txBody>
      </p:sp>
      <p:sp>
        <p:nvSpPr>
          <p:cNvPr id="16" name="Text 14"/>
          <p:cNvSpPr/>
          <p:nvPr/>
        </p:nvSpPr>
        <p:spPr>
          <a:xfrm>
            <a:off x="4559808" y="1965960"/>
            <a:ext cx="3041904" cy="292608"/>
          </a:xfrm>
          <a:prstGeom prst="rect">
            <a:avLst/>
          </a:prstGeom>
          <a:noFill/>
          <a:ln/>
        </p:spPr>
        <p:txBody>
          <a:bodyPr wrap="square" lIns="0" tIns="0" rIns="0" bIns="0" rtlCol="0" anchor="ctr"/>
          <a:lstStyle/>
          <a:p>
            <a:pPr indent="0" marL="0">
              <a:buNone/>
            </a:pPr>
            <a:r>
              <a:rPr lang="en-US" sz="1200" b="1" dirty="0">
                <a:solidFill>
                  <a:srgbClr val="7B2D26"/>
                </a:solidFill>
                <a:latin typeface="Calibri" pitchFamily="34" charset="0"/>
                <a:ea typeface="Calibri" pitchFamily="34" charset="-122"/>
                <a:cs typeface="Calibri" pitchFamily="34" charset="-120"/>
              </a:rPr>
              <a:t>02</a:t>
            </a:r>
            <a:endParaRPr lang="en-US" sz="1200" dirty="0"/>
          </a:p>
        </p:txBody>
      </p:sp>
      <p:sp>
        <p:nvSpPr>
          <p:cNvPr id="17" name="Text 15"/>
          <p:cNvSpPr/>
          <p:nvPr/>
        </p:nvSpPr>
        <p:spPr>
          <a:xfrm>
            <a:off x="4559808" y="2295144"/>
            <a:ext cx="3041904" cy="384048"/>
          </a:xfrm>
          <a:prstGeom prst="rect">
            <a:avLst/>
          </a:prstGeom>
          <a:noFill/>
          <a:ln/>
        </p:spPr>
        <p:txBody>
          <a:bodyPr wrap="square" lIns="0" tIns="0" rIns="0" bIns="0" rtlCol="0" anchor="ctr"/>
          <a:lstStyle/>
          <a:p>
            <a:pPr indent="0" marL="0">
              <a:buNone/>
            </a:pPr>
            <a:r>
              <a:rPr lang="en-US" sz="2000" dirty="0">
                <a:solidFill>
                  <a:srgbClr val="1A1A1A"/>
                </a:solidFill>
                <a:latin typeface="Georgia" pitchFamily="34" charset="0"/>
                <a:ea typeface="Georgia" pitchFamily="34" charset="-122"/>
                <a:cs typeface="Georgia" pitchFamily="34" charset="-120"/>
              </a:rPr>
              <a:t>Motivación de escala</a:t>
            </a:r>
            <a:endParaRPr lang="en-US" sz="2000" dirty="0"/>
          </a:p>
        </p:txBody>
      </p:sp>
      <p:sp>
        <p:nvSpPr>
          <p:cNvPr id="18" name="Text 16"/>
          <p:cNvSpPr/>
          <p:nvPr/>
        </p:nvSpPr>
        <p:spPr>
          <a:xfrm>
            <a:off x="4559808" y="2752344"/>
            <a:ext cx="3041904" cy="594360"/>
          </a:xfrm>
          <a:prstGeom prst="rect">
            <a:avLst/>
          </a:prstGeom>
          <a:noFill/>
          <a:ln/>
        </p:spPr>
        <p:txBody>
          <a:bodyPr wrap="square" lIns="0" tIns="0" rIns="0" bIns="0" rtlCol="0" anchor="ctr"/>
          <a:lstStyle/>
          <a:p>
            <a:pPr indent="0" marL="0">
              <a:buNone/>
            </a:pPr>
            <a:r>
              <a:rPr lang="en-US" sz="1300" i="1" dirty="0">
                <a:solidFill>
                  <a:srgbClr val="7B2D26"/>
                </a:solidFill>
                <a:latin typeface="Calibri" pitchFamily="34" charset="0"/>
                <a:ea typeface="Calibri" pitchFamily="34" charset="-122"/>
                <a:cs typeface="Calibri" pitchFamily="34" charset="-120"/>
              </a:rPr>
              <a:t>Bandas 0.50 / 0.41 · δ · λ · α_ℓ</a:t>
            </a:r>
            <a:endParaRPr lang="en-US" sz="1300" dirty="0"/>
          </a:p>
        </p:txBody>
      </p:sp>
      <p:sp>
        <p:nvSpPr>
          <p:cNvPr id="19" name="Text 17"/>
          <p:cNvSpPr/>
          <p:nvPr/>
        </p:nvSpPr>
        <p:spPr>
          <a:xfrm>
            <a:off x="4559808" y="3410712"/>
            <a:ext cx="3041904" cy="2761488"/>
          </a:xfrm>
          <a:prstGeom prst="rect">
            <a:avLst/>
          </a:prstGeom>
          <a:noFill/>
          <a:ln/>
        </p:spPr>
        <p:txBody>
          <a:bodyPr wrap="square" lIns="0" tIns="0" rIns="0" bIns="0" rtlCol="0" anchor="t"/>
          <a:lstStyle/>
          <a:p>
            <a:pPr indent="0" marL="0">
              <a:buNone/>
            </a:pPr>
            <a:r>
              <a:rPr lang="en-US" sz="1400" dirty="0">
                <a:solidFill>
                  <a:srgbClr val="1A1A1A"/>
                </a:solidFill>
                <a:latin typeface="Calibri" pitchFamily="34" charset="0"/>
                <a:ea typeface="Calibri" pitchFamily="34" charset="-122"/>
                <a:cs typeface="Calibri" pitchFamily="34" charset="-120"/>
              </a:rPr>
              <a:t>Umbrales y factores de régimen son convenciones operativas preanunciadas, ancladas en la ruta de Feigenbaum al caos. No se reajustan tras observar el resultado sobre el conjunto de evaluación.</a:t>
            </a:r>
            <a:endParaRPr lang="en-US" sz="1400" dirty="0"/>
          </a:p>
        </p:txBody>
      </p:sp>
      <p:sp>
        <p:nvSpPr>
          <p:cNvPr id="20" name="Shape 18"/>
          <p:cNvSpPr/>
          <p:nvPr/>
        </p:nvSpPr>
        <p:spPr>
          <a:xfrm>
            <a:off x="8031480" y="1764792"/>
            <a:ext cx="3444240" cy="4590288"/>
          </a:xfrm>
          <a:prstGeom prst="roundRect">
            <a:avLst>
              <a:gd name="adj" fmla="val 2124"/>
            </a:avLst>
          </a:prstGeom>
          <a:solidFill>
            <a:srgbClr val="FFFFFF"/>
          </a:solidFill>
          <a:ln w="14605">
            <a:solidFill>
              <a:srgbClr val="D9D5CC"/>
            </a:solidFill>
            <a:prstDash val="solid"/>
          </a:ln>
        </p:spPr>
        <p:txBody>
          <a:bodyPr/>
          <a:p/>
        </p:txBody>
      </p:sp>
      <p:sp>
        <p:nvSpPr>
          <p:cNvPr id="21" name="Shape 19"/>
          <p:cNvSpPr/>
          <p:nvPr/>
        </p:nvSpPr>
        <p:spPr>
          <a:xfrm>
            <a:off x="8031480" y="1764792"/>
            <a:ext cx="3444240" cy="73152"/>
          </a:xfrm>
          <a:prstGeom prst="rect">
            <a:avLst/>
          </a:prstGeom>
          <a:solidFill>
            <a:srgbClr val="7B2D26"/>
          </a:solidFill>
          <a:ln w="12700">
            <a:solidFill>
              <a:srgbClr val="7B2D26"/>
            </a:solidFill>
            <a:prstDash val="solid"/>
          </a:ln>
        </p:spPr>
        <p:txBody>
          <a:bodyPr/>
          <a:p/>
        </p:txBody>
      </p:sp>
      <p:sp>
        <p:nvSpPr>
          <p:cNvPr id="22" name="Text 20"/>
          <p:cNvSpPr/>
          <p:nvPr/>
        </p:nvSpPr>
        <p:spPr>
          <a:xfrm>
            <a:off x="8232648" y="1965960"/>
            <a:ext cx="3041904" cy="292608"/>
          </a:xfrm>
          <a:prstGeom prst="rect">
            <a:avLst/>
          </a:prstGeom>
          <a:noFill/>
          <a:ln/>
        </p:spPr>
        <p:txBody>
          <a:bodyPr wrap="square" lIns="0" tIns="0" rIns="0" bIns="0" rtlCol="0" anchor="ctr"/>
          <a:lstStyle/>
          <a:p>
            <a:pPr indent="0" marL="0">
              <a:buNone/>
            </a:pPr>
            <a:r>
              <a:rPr lang="en-US" sz="1200" b="1" dirty="0">
                <a:solidFill>
                  <a:srgbClr val="7B2D26"/>
                </a:solidFill>
                <a:latin typeface="Calibri" pitchFamily="34" charset="0"/>
                <a:ea typeface="Calibri" pitchFamily="34" charset="-122"/>
                <a:cs typeface="Calibri" pitchFamily="34" charset="-120"/>
              </a:rPr>
              <a:t>03</a:t>
            </a:r>
            <a:endParaRPr lang="en-US" sz="1200" dirty="0"/>
          </a:p>
        </p:txBody>
      </p:sp>
      <p:sp>
        <p:nvSpPr>
          <p:cNvPr id="23" name="Text 21"/>
          <p:cNvSpPr/>
          <p:nvPr/>
        </p:nvSpPr>
        <p:spPr>
          <a:xfrm>
            <a:off x="8232648" y="2295144"/>
            <a:ext cx="3041904" cy="384048"/>
          </a:xfrm>
          <a:prstGeom prst="rect">
            <a:avLst/>
          </a:prstGeom>
          <a:noFill/>
          <a:ln/>
        </p:spPr>
        <p:txBody>
          <a:bodyPr wrap="square" lIns="0" tIns="0" rIns="0" bIns="0" rtlCol="0" anchor="ctr"/>
          <a:lstStyle/>
          <a:p>
            <a:pPr indent="0" marL="0">
              <a:buNone/>
            </a:pPr>
            <a:r>
              <a:rPr lang="en-US" sz="2000" dirty="0">
                <a:solidFill>
                  <a:srgbClr val="1A1A1A"/>
                </a:solidFill>
                <a:latin typeface="Georgia" pitchFamily="34" charset="0"/>
                <a:ea typeface="Georgia" pitchFamily="34" charset="-122"/>
                <a:cs typeface="Georgia" pitchFamily="34" charset="-120"/>
              </a:rPr>
              <a:t>Cierre y falsación</a:t>
            </a:r>
            <a:endParaRPr lang="en-US" sz="2000" dirty="0"/>
          </a:p>
        </p:txBody>
      </p:sp>
      <p:sp>
        <p:nvSpPr>
          <p:cNvPr id="24" name="Text 22"/>
          <p:cNvSpPr/>
          <p:nvPr/>
        </p:nvSpPr>
        <p:spPr>
          <a:xfrm>
            <a:off x="8232648" y="2752344"/>
            <a:ext cx="3041904" cy="594360"/>
          </a:xfrm>
          <a:prstGeom prst="rect">
            <a:avLst/>
          </a:prstGeom>
          <a:noFill/>
          <a:ln/>
        </p:spPr>
        <p:txBody>
          <a:bodyPr wrap="square" lIns="0" tIns="0" rIns="0" bIns="0" rtlCol="0" anchor="ctr"/>
          <a:lstStyle/>
          <a:p>
            <a:pPr indent="0" marL="0">
              <a:buNone/>
            </a:pPr>
            <a:r>
              <a:rPr lang="en-US" sz="1300" i="1" dirty="0">
                <a:solidFill>
                  <a:srgbClr val="7B2D26"/>
                </a:solidFill>
                <a:latin typeface="Calibri" pitchFamily="34" charset="0"/>
                <a:ea typeface="Calibri" pitchFamily="34" charset="-122"/>
                <a:cs typeface="Calibri" pitchFamily="34" charset="-120"/>
              </a:rPr>
              <a:t>A₃, Γ₃, ablación β, surrogados</a:t>
            </a:r>
            <a:endParaRPr lang="en-US" sz="1300" dirty="0"/>
          </a:p>
        </p:txBody>
      </p:sp>
      <p:sp>
        <p:nvSpPr>
          <p:cNvPr id="25" name="Text 23"/>
          <p:cNvSpPr/>
          <p:nvPr/>
        </p:nvSpPr>
        <p:spPr>
          <a:xfrm>
            <a:off x="8232648" y="3410712"/>
            <a:ext cx="3041904" cy="2761488"/>
          </a:xfrm>
          <a:prstGeom prst="rect">
            <a:avLst/>
          </a:prstGeom>
          <a:noFill/>
          <a:ln/>
        </p:spPr>
        <p:txBody>
          <a:bodyPr wrap="square" lIns="0" tIns="0" rIns="0" bIns="0" rtlCol="0" anchor="t"/>
          <a:lstStyle/>
          <a:p>
            <a:pPr indent="0" marL="0">
              <a:buNone/>
            </a:pPr>
            <a:r>
              <a:rPr lang="en-US" sz="1400" dirty="0">
                <a:solidFill>
                  <a:srgbClr val="1A1A1A"/>
                </a:solidFill>
                <a:latin typeface="Calibri" pitchFamily="34" charset="0"/>
                <a:ea typeface="Calibri" pitchFamily="34" charset="-122"/>
                <a:cs typeface="Calibri" pitchFamily="34" charset="-120"/>
              </a:rPr>
              <a:t>Hipótesis de arquitectura: el superávit del Nivel 3 debe poder modificar el avance del reloj. La evidencia procede de ablación de canal y de contraste con nulos ordinales.</a:t>
            </a:r>
            <a:endParaRPr lang="en-US" sz="1400"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name="Slide 116">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116</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APÉNDICE · GENEALOGÍA · II</a:t>
            </a:r>
            <a:endParaRPr lang="en-US" sz="1100" dirty="0"/>
          </a:p>
        </p:txBody>
      </p:sp>
      <p:sp>
        <p:nvSpPr>
          <p:cNvPr id="6" name="Text 4"/>
          <p:cNvSpPr/>
          <p:nvPr/>
        </p:nvSpPr>
        <p:spPr>
          <a:xfrm>
            <a:off x="685800" y="713232"/>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Del problema de medida a la fórmula</a:t>
            </a:r>
            <a:endParaRPr lang="en-US" sz="3000" dirty="0"/>
          </a:p>
        </p:txBody>
      </p:sp>
      <p:sp>
        <p:nvSpPr>
          <p:cNvPr id="7" name="Shape 5"/>
          <p:cNvSpPr/>
          <p:nvPr/>
        </p:nvSpPr>
        <p:spPr>
          <a:xfrm>
            <a:off x="685800" y="1600200"/>
            <a:ext cx="10789920" cy="13716"/>
          </a:xfrm>
          <a:prstGeom prst="rect">
            <a:avLst/>
          </a:prstGeom>
          <a:solidFill>
            <a:srgbClr val="D9D5CC"/>
          </a:solidFill>
          <a:ln w="12700">
            <a:solidFill>
              <a:srgbClr val="D9D5CC"/>
            </a:solidFill>
            <a:prstDash val="solid"/>
          </a:ln>
        </p:spPr>
        <p:txBody>
          <a:bodyPr/>
          <a:p/>
        </p:txBody>
      </p:sp>
      <p:sp>
        <p:nvSpPr>
          <p:cNvPr id="8" name="Shape 6"/>
          <p:cNvSpPr/>
          <p:nvPr/>
        </p:nvSpPr>
        <p:spPr>
          <a:xfrm>
            <a:off x="685800" y="1737360"/>
            <a:ext cx="2331720" cy="1024128"/>
          </a:xfrm>
          <a:prstGeom prst="roundRect">
            <a:avLst>
              <a:gd name="adj" fmla="val 5357"/>
            </a:avLst>
          </a:prstGeom>
          <a:solidFill>
            <a:srgbClr val="EFEBE3"/>
          </a:solidFill>
          <a:ln w="12700">
            <a:solidFill>
              <a:srgbClr val="D9D5CC"/>
            </a:solidFill>
            <a:prstDash val="solid"/>
          </a:ln>
        </p:spPr>
        <p:txBody>
          <a:bodyPr/>
          <a:p/>
        </p:txBody>
      </p:sp>
      <p:sp>
        <p:nvSpPr>
          <p:cNvPr id="9" name="Text 7"/>
          <p:cNvSpPr/>
          <p:nvPr/>
        </p:nvSpPr>
        <p:spPr>
          <a:xfrm>
            <a:off x="822960" y="1737360"/>
            <a:ext cx="2057400" cy="1024128"/>
          </a:xfrm>
          <a:prstGeom prst="rect">
            <a:avLst/>
          </a:prstGeom>
          <a:noFill/>
          <a:ln/>
        </p:spPr>
        <p:txBody>
          <a:bodyPr wrap="square" lIns="0" tIns="0" rIns="0" bIns="0" rtlCol="0" anchor="ctr"/>
          <a:lstStyle/>
          <a:p>
            <a:pPr indent="0" marL="0">
              <a:buNone/>
            </a:pPr>
            <a:r>
              <a:rPr lang="en-US" sz="1600" dirty="0">
                <a:solidFill>
                  <a:srgbClr val="7B2D26"/>
                </a:solidFill>
                <a:latin typeface="Georgia" pitchFamily="34" charset="0"/>
                <a:ea typeface="Georgia" pitchFamily="34" charset="-122"/>
                <a:cs typeface="Georgia" pitchFamily="34" charset="-120"/>
              </a:rPr>
              <a:t>Medida</a:t>
            </a:r>
            <a:endParaRPr lang="en-US" sz="1600" dirty="0"/>
          </a:p>
        </p:txBody>
      </p:sp>
      <p:sp>
        <p:nvSpPr>
          <p:cNvPr id="10" name="Text 8"/>
          <p:cNvSpPr/>
          <p:nvPr/>
        </p:nvSpPr>
        <p:spPr>
          <a:xfrm>
            <a:off x="3200400" y="1847088"/>
            <a:ext cx="8229600" cy="430134"/>
          </a:xfrm>
          <a:prstGeom prst="rect">
            <a:avLst/>
          </a:prstGeom>
          <a:noFill/>
          <a:ln/>
        </p:spPr>
        <p:txBody>
          <a:bodyPr wrap="square" lIns="0" tIns="0" rIns="0" bIns="0" rtlCol="0" anchor="ctr"/>
          <a:lstStyle/>
          <a:p>
            <a:pPr indent="0" marL="0">
              <a:buNone/>
            </a:pPr>
            <a:r>
              <a:rPr lang="en-US" sz="1600" dirty="0">
                <a:solidFill>
                  <a:srgbClr val="1A1A1A"/>
                </a:solidFill>
                <a:latin typeface="Calibri" pitchFamily="34" charset="0"/>
                <a:ea typeface="Calibri" pitchFamily="34" charset="-122"/>
                <a:cs typeface="Calibri" pitchFamily="34" charset="-120"/>
              </a:rPr>
              <a:t>Organización mutua sin asumir unidades de magnitud</a:t>
            </a:r>
            <a:endParaRPr lang="en-US" sz="1600" dirty="0"/>
          </a:p>
        </p:txBody>
      </p:sp>
      <p:sp>
        <p:nvSpPr>
          <p:cNvPr id="11" name="Text 9"/>
          <p:cNvSpPr/>
          <p:nvPr/>
        </p:nvSpPr>
        <p:spPr>
          <a:xfrm>
            <a:off x="3200400" y="2228941"/>
            <a:ext cx="8229600" cy="409651"/>
          </a:xfrm>
          <a:prstGeom prst="rect">
            <a:avLst/>
          </a:prstGeom>
          <a:noFill/>
          <a:ln/>
        </p:spPr>
        <p:txBody>
          <a:bodyPr wrap="square" lIns="0" tIns="0" rIns="0" bIns="0" rtlCol="0" anchor="ctr"/>
          <a:lstStyle/>
          <a:p>
            <a:pPr indent="0" marL="0">
              <a:buNone/>
            </a:pPr>
            <a:r>
              <a:rPr lang="en-US" sz="1400" i="1" dirty="0">
                <a:solidFill>
                  <a:srgbClr val="6B6B6B"/>
                </a:solidFill>
                <a:latin typeface="Calibri" pitchFamily="34" charset="0"/>
                <a:ea typeface="Calibri" pitchFamily="34" charset="-122"/>
                <a:cs typeface="Calibri" pitchFamily="34" charset="-120"/>
              </a:rPr>
              <a:t>τₛ — media de Kendall entre rangos de ventana</a:t>
            </a:r>
            <a:endParaRPr lang="en-US" sz="1400" dirty="0"/>
          </a:p>
        </p:txBody>
      </p:sp>
      <p:sp>
        <p:nvSpPr>
          <p:cNvPr id="12" name="Shape 10"/>
          <p:cNvSpPr/>
          <p:nvPr/>
        </p:nvSpPr>
        <p:spPr>
          <a:xfrm>
            <a:off x="685800" y="2871216"/>
            <a:ext cx="2331720" cy="1024128"/>
          </a:xfrm>
          <a:prstGeom prst="roundRect">
            <a:avLst>
              <a:gd name="adj" fmla="val 5357"/>
            </a:avLst>
          </a:prstGeom>
          <a:solidFill>
            <a:srgbClr val="EFEBE3"/>
          </a:solidFill>
          <a:ln w="12700">
            <a:solidFill>
              <a:srgbClr val="D9D5CC"/>
            </a:solidFill>
            <a:prstDash val="solid"/>
          </a:ln>
        </p:spPr>
        <p:txBody>
          <a:bodyPr/>
          <a:p/>
        </p:txBody>
      </p:sp>
      <p:sp>
        <p:nvSpPr>
          <p:cNvPr id="13" name="Text 11"/>
          <p:cNvSpPr/>
          <p:nvPr/>
        </p:nvSpPr>
        <p:spPr>
          <a:xfrm>
            <a:off x="822960" y="2871216"/>
            <a:ext cx="2057400" cy="1024128"/>
          </a:xfrm>
          <a:prstGeom prst="rect">
            <a:avLst/>
          </a:prstGeom>
          <a:noFill/>
          <a:ln/>
        </p:spPr>
        <p:txBody>
          <a:bodyPr wrap="square" lIns="0" tIns="0" rIns="0" bIns="0" rtlCol="0" anchor="ctr"/>
          <a:lstStyle/>
          <a:p>
            <a:pPr indent="0" marL="0">
              <a:buNone/>
            </a:pPr>
            <a:r>
              <a:rPr lang="en-US" sz="1600" dirty="0">
                <a:solidFill>
                  <a:srgbClr val="7B2D26"/>
                </a:solidFill>
                <a:latin typeface="Georgia" pitchFamily="34" charset="0"/>
                <a:ea typeface="Georgia" pitchFamily="34" charset="-122"/>
                <a:cs typeface="Georgia" pitchFamily="34" charset="-120"/>
              </a:rPr>
              <a:t>Tiempo</a:t>
            </a:r>
            <a:endParaRPr lang="en-US" sz="1600" dirty="0"/>
          </a:p>
        </p:txBody>
      </p:sp>
      <p:sp>
        <p:nvSpPr>
          <p:cNvPr id="14" name="Text 12"/>
          <p:cNvSpPr/>
          <p:nvPr/>
        </p:nvSpPr>
        <p:spPr>
          <a:xfrm>
            <a:off x="3200400" y="2980944"/>
            <a:ext cx="8229600" cy="430134"/>
          </a:xfrm>
          <a:prstGeom prst="rect">
            <a:avLst/>
          </a:prstGeom>
          <a:noFill/>
          <a:ln/>
        </p:spPr>
        <p:txBody>
          <a:bodyPr wrap="square" lIns="0" tIns="0" rIns="0" bIns="0" rtlCol="0" anchor="ctr"/>
          <a:lstStyle/>
          <a:p>
            <a:pPr indent="0" marL="0">
              <a:buNone/>
            </a:pPr>
            <a:r>
              <a:rPr lang="en-US" sz="1600" dirty="0">
                <a:solidFill>
                  <a:srgbClr val="1A1A1A"/>
                </a:solidFill>
                <a:latin typeface="Calibri" pitchFamily="34" charset="0"/>
                <a:ea typeface="Calibri" pitchFamily="34" charset="-122"/>
                <a:cs typeface="Calibri" pitchFamily="34" charset="-120"/>
              </a:rPr>
              <a:t>Avance del índice cuando la estructura se reorganiza</a:t>
            </a:r>
            <a:endParaRPr lang="en-US" sz="1600" dirty="0"/>
          </a:p>
        </p:txBody>
      </p:sp>
      <p:sp>
        <p:nvSpPr>
          <p:cNvPr id="15" name="Text 13"/>
          <p:cNvSpPr/>
          <p:nvPr/>
        </p:nvSpPr>
        <p:spPr>
          <a:xfrm>
            <a:off x="3200400" y="3362797"/>
            <a:ext cx="8229600" cy="409651"/>
          </a:xfrm>
          <a:prstGeom prst="rect">
            <a:avLst/>
          </a:prstGeom>
          <a:noFill/>
          <a:ln/>
        </p:spPr>
        <p:txBody>
          <a:bodyPr wrap="square" lIns="0" tIns="0" rIns="0" bIns="0" rtlCol="0" anchor="ctr"/>
          <a:lstStyle/>
          <a:p>
            <a:pPr indent="0" marL="0">
              <a:buNone/>
            </a:pPr>
            <a:r>
              <a:rPr lang="en-US" sz="1400" i="1" dirty="0">
                <a:solidFill>
                  <a:srgbClr val="6B6B6B"/>
                </a:solidFill>
                <a:latin typeface="Calibri" pitchFamily="34" charset="0"/>
                <a:ea typeface="Calibri" pitchFamily="34" charset="-122"/>
                <a:cs typeface="Calibri" pitchFamily="34" charset="-120"/>
              </a:rPr>
              <a:t>RECD — contador de eventos Φ_ℓ reponderados por α_ℓ(λ)</a:t>
            </a:r>
            <a:endParaRPr lang="en-US" sz="1400" dirty="0"/>
          </a:p>
        </p:txBody>
      </p:sp>
      <p:sp>
        <p:nvSpPr>
          <p:cNvPr id="16" name="Shape 14"/>
          <p:cNvSpPr/>
          <p:nvPr/>
        </p:nvSpPr>
        <p:spPr>
          <a:xfrm>
            <a:off x="685800" y="4005072"/>
            <a:ext cx="2331720" cy="1024128"/>
          </a:xfrm>
          <a:prstGeom prst="roundRect">
            <a:avLst>
              <a:gd name="adj" fmla="val 5357"/>
            </a:avLst>
          </a:prstGeom>
          <a:solidFill>
            <a:srgbClr val="EFEBE3"/>
          </a:solidFill>
          <a:ln w="12700">
            <a:solidFill>
              <a:srgbClr val="D9D5CC"/>
            </a:solidFill>
            <a:prstDash val="solid"/>
          </a:ln>
        </p:spPr>
        <p:txBody>
          <a:bodyPr/>
          <a:p/>
        </p:txBody>
      </p:sp>
      <p:sp>
        <p:nvSpPr>
          <p:cNvPr id="17" name="Text 15"/>
          <p:cNvSpPr/>
          <p:nvPr/>
        </p:nvSpPr>
        <p:spPr>
          <a:xfrm>
            <a:off x="822960" y="4005072"/>
            <a:ext cx="2057400" cy="1024128"/>
          </a:xfrm>
          <a:prstGeom prst="rect">
            <a:avLst/>
          </a:prstGeom>
          <a:noFill/>
          <a:ln/>
        </p:spPr>
        <p:txBody>
          <a:bodyPr wrap="square" lIns="0" tIns="0" rIns="0" bIns="0" rtlCol="0" anchor="ctr"/>
          <a:lstStyle/>
          <a:p>
            <a:pPr indent="0" marL="0">
              <a:buNone/>
            </a:pPr>
            <a:r>
              <a:rPr lang="en-US" sz="1600" dirty="0">
                <a:solidFill>
                  <a:srgbClr val="7B2D26"/>
                </a:solidFill>
                <a:latin typeface="Georgia" pitchFamily="34" charset="0"/>
                <a:ea typeface="Georgia" pitchFamily="34" charset="-122"/>
                <a:cs typeface="Georgia" pitchFamily="34" charset="-120"/>
              </a:rPr>
              <a:t>Profundidad</a:t>
            </a:r>
            <a:endParaRPr lang="en-US" sz="1600" dirty="0"/>
          </a:p>
        </p:txBody>
      </p:sp>
      <p:sp>
        <p:nvSpPr>
          <p:cNvPr id="18" name="Text 16"/>
          <p:cNvSpPr/>
          <p:nvPr/>
        </p:nvSpPr>
        <p:spPr>
          <a:xfrm>
            <a:off x="3200400" y="4114800"/>
            <a:ext cx="8229600" cy="430134"/>
          </a:xfrm>
          <a:prstGeom prst="rect">
            <a:avLst/>
          </a:prstGeom>
          <a:noFill/>
          <a:ln/>
        </p:spPr>
        <p:txBody>
          <a:bodyPr wrap="square" lIns="0" tIns="0" rIns="0" bIns="0" rtlCol="0" anchor="ctr"/>
          <a:lstStyle/>
          <a:p>
            <a:pPr indent="0" marL="0">
              <a:buNone/>
            </a:pPr>
            <a:r>
              <a:rPr lang="en-US" sz="1600" dirty="0">
                <a:solidFill>
                  <a:srgbClr val="1A1A1A"/>
                </a:solidFill>
                <a:latin typeface="Calibri" pitchFamily="34" charset="0"/>
                <a:ea typeface="Calibri" pitchFamily="34" charset="-122"/>
                <a:cs typeface="Calibri" pitchFamily="34" charset="-120"/>
              </a:rPr>
              <a:t>Coincidencia, persistencia y superávit irreducible</a:t>
            </a:r>
            <a:endParaRPr lang="en-US" sz="1600" dirty="0"/>
          </a:p>
        </p:txBody>
      </p:sp>
      <p:sp>
        <p:nvSpPr>
          <p:cNvPr id="19" name="Text 17"/>
          <p:cNvSpPr/>
          <p:nvPr/>
        </p:nvSpPr>
        <p:spPr>
          <a:xfrm>
            <a:off x="3200400" y="4496653"/>
            <a:ext cx="8229600" cy="409651"/>
          </a:xfrm>
          <a:prstGeom prst="rect">
            <a:avLst/>
          </a:prstGeom>
          <a:noFill/>
          <a:ln/>
        </p:spPr>
        <p:txBody>
          <a:bodyPr wrap="square" lIns="0" tIns="0" rIns="0" bIns="0" rtlCol="0" anchor="ctr"/>
          <a:lstStyle/>
          <a:p>
            <a:pPr indent="0" marL="0">
              <a:buNone/>
            </a:pPr>
            <a:r>
              <a:rPr lang="en-US" sz="1400" i="1" dirty="0">
                <a:solidFill>
                  <a:srgbClr val="6B6B6B"/>
                </a:solidFill>
                <a:latin typeface="Calibri" pitchFamily="34" charset="0"/>
                <a:ea typeface="Calibri" pitchFamily="34" charset="-122"/>
                <a:cs typeface="Calibri" pitchFamily="34" charset="-120"/>
              </a:rPr>
              <a:t>Φ₁ ⊂ Φ₂ ⊂ Φ₃ · excess³ = 0.6 Syn + 0.4 Surp</a:t>
            </a:r>
            <a:endParaRPr lang="en-US" sz="1400" dirty="0"/>
          </a:p>
        </p:txBody>
      </p:sp>
      <p:sp>
        <p:nvSpPr>
          <p:cNvPr id="20" name="Shape 18"/>
          <p:cNvSpPr/>
          <p:nvPr/>
        </p:nvSpPr>
        <p:spPr>
          <a:xfrm>
            <a:off x="685800" y="5138928"/>
            <a:ext cx="2331720" cy="1024128"/>
          </a:xfrm>
          <a:prstGeom prst="roundRect">
            <a:avLst>
              <a:gd name="adj" fmla="val 5357"/>
            </a:avLst>
          </a:prstGeom>
          <a:solidFill>
            <a:srgbClr val="EFEBE3"/>
          </a:solidFill>
          <a:ln w="12700">
            <a:solidFill>
              <a:srgbClr val="D9D5CC"/>
            </a:solidFill>
            <a:prstDash val="solid"/>
          </a:ln>
        </p:spPr>
        <p:txBody>
          <a:bodyPr/>
          <a:p/>
        </p:txBody>
      </p:sp>
      <p:sp>
        <p:nvSpPr>
          <p:cNvPr id="21" name="Text 19"/>
          <p:cNvSpPr/>
          <p:nvPr/>
        </p:nvSpPr>
        <p:spPr>
          <a:xfrm>
            <a:off x="822960" y="5138928"/>
            <a:ext cx="2057400" cy="1024128"/>
          </a:xfrm>
          <a:prstGeom prst="rect">
            <a:avLst/>
          </a:prstGeom>
          <a:noFill/>
          <a:ln/>
        </p:spPr>
        <p:txBody>
          <a:bodyPr wrap="square" lIns="0" tIns="0" rIns="0" bIns="0" rtlCol="0" anchor="ctr"/>
          <a:lstStyle/>
          <a:p>
            <a:pPr indent="0" marL="0">
              <a:buNone/>
            </a:pPr>
            <a:r>
              <a:rPr lang="en-US" sz="1600" dirty="0">
                <a:solidFill>
                  <a:srgbClr val="7B2D26"/>
                </a:solidFill>
                <a:latin typeface="Georgia" pitchFamily="34" charset="0"/>
                <a:ea typeface="Georgia" pitchFamily="34" charset="-122"/>
                <a:cs typeface="Georgia" pitchFamily="34" charset="-120"/>
              </a:rPr>
              <a:t>Cierre</a:t>
            </a:r>
            <a:endParaRPr lang="en-US" sz="1600" dirty="0"/>
          </a:p>
        </p:txBody>
      </p:sp>
      <p:sp>
        <p:nvSpPr>
          <p:cNvPr id="22" name="Text 20"/>
          <p:cNvSpPr/>
          <p:nvPr/>
        </p:nvSpPr>
        <p:spPr>
          <a:xfrm>
            <a:off x="3200400" y="5248656"/>
            <a:ext cx="8229600" cy="430134"/>
          </a:xfrm>
          <a:prstGeom prst="rect">
            <a:avLst/>
          </a:prstGeom>
          <a:noFill/>
          <a:ln/>
        </p:spPr>
        <p:txBody>
          <a:bodyPr wrap="square" lIns="0" tIns="0" rIns="0" bIns="0" rtlCol="0" anchor="ctr"/>
          <a:lstStyle/>
          <a:p>
            <a:pPr indent="0" marL="0">
              <a:buNone/>
            </a:pPr>
            <a:r>
              <a:rPr lang="en-US" sz="1600" dirty="0">
                <a:solidFill>
                  <a:srgbClr val="1A1A1A"/>
                </a:solidFill>
                <a:latin typeface="Calibri" pitchFamily="34" charset="0"/>
                <a:ea typeface="Calibri" pitchFamily="34" charset="-122"/>
                <a:cs typeface="Calibri" pitchFamily="34" charset="-120"/>
              </a:rPr>
              <a:t>Integración del Nivel 3 en la regla de avance</a:t>
            </a:r>
            <a:endParaRPr lang="en-US" sz="1600" dirty="0"/>
          </a:p>
        </p:txBody>
      </p:sp>
      <p:sp>
        <p:nvSpPr>
          <p:cNvPr id="23" name="Text 21"/>
          <p:cNvSpPr/>
          <p:nvPr/>
        </p:nvSpPr>
        <p:spPr>
          <a:xfrm>
            <a:off x="3200400" y="5630509"/>
            <a:ext cx="8229600" cy="409651"/>
          </a:xfrm>
          <a:prstGeom prst="rect">
            <a:avLst/>
          </a:prstGeom>
          <a:noFill/>
          <a:ln/>
        </p:spPr>
        <p:txBody>
          <a:bodyPr wrap="square" lIns="0" tIns="0" rIns="0" bIns="0" rtlCol="0" anchor="ctr"/>
          <a:lstStyle/>
          <a:p>
            <a:pPr indent="0" marL="0">
              <a:buNone/>
            </a:pPr>
            <a:r>
              <a:rPr lang="en-US" sz="1400" i="1" dirty="0">
                <a:solidFill>
                  <a:srgbClr val="6B6B6B"/>
                </a:solidFill>
                <a:latin typeface="Calibri" pitchFamily="34" charset="0"/>
                <a:ea typeface="Calibri" pitchFamily="34" charset="-122"/>
                <a:cs typeface="Calibri" pitchFamily="34" charset="-120"/>
              </a:rPr>
              <a:t>ẽ₃ → A₃ → Γ₃ · ablación de β · nulos phase-shuffle</a:t>
            </a:r>
            <a:endParaRPr lang="en-US" sz="1400"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name="Slide 117">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117</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APÉNDICE · GENEALOGÍA · III</a:t>
            </a:r>
            <a:endParaRPr lang="en-US" sz="1100" dirty="0"/>
          </a:p>
        </p:txBody>
      </p:sp>
      <p:sp>
        <p:nvSpPr>
          <p:cNvPr id="6" name="Text 4"/>
          <p:cNvSpPr/>
          <p:nvPr/>
        </p:nvSpPr>
        <p:spPr>
          <a:xfrm>
            <a:off x="685800" y="713232"/>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Estatus formal de cada pieza</a:t>
            </a:r>
            <a:endParaRPr lang="en-US" sz="3000" dirty="0"/>
          </a:p>
        </p:txBody>
      </p:sp>
      <p:sp>
        <p:nvSpPr>
          <p:cNvPr id="7" name="Shape 5"/>
          <p:cNvSpPr/>
          <p:nvPr/>
        </p:nvSpPr>
        <p:spPr>
          <a:xfrm>
            <a:off x="685800" y="1600200"/>
            <a:ext cx="10789920" cy="13716"/>
          </a:xfrm>
          <a:prstGeom prst="rect">
            <a:avLst/>
          </a:prstGeom>
          <a:solidFill>
            <a:srgbClr val="D9D5CC"/>
          </a:solidFill>
          <a:ln w="12700">
            <a:solidFill>
              <a:srgbClr val="D9D5CC"/>
            </a:solidFill>
            <a:prstDash val="solid"/>
          </a:ln>
        </p:spPr>
        <p:txBody>
          <a:bodyPr/>
          <a:p/>
        </p:txBody>
      </p:sp>
      <p:sp>
        <p:nvSpPr>
          <p:cNvPr id="8" name="Shape 6"/>
          <p:cNvSpPr/>
          <p:nvPr/>
        </p:nvSpPr>
        <p:spPr>
          <a:xfrm>
            <a:off x="685800" y="1764792"/>
            <a:ext cx="5234940" cy="960120"/>
          </a:xfrm>
          <a:prstGeom prst="roundRect">
            <a:avLst>
              <a:gd name="adj" fmla="val 6667"/>
            </a:avLst>
          </a:prstGeom>
          <a:solidFill>
            <a:srgbClr val="FFFFFF"/>
          </a:solidFill>
          <a:ln w="12700">
            <a:solidFill>
              <a:srgbClr val="D9D5CC"/>
            </a:solidFill>
            <a:prstDash val="solid"/>
          </a:ln>
        </p:spPr>
        <p:txBody>
          <a:bodyPr/>
          <a:p/>
        </p:txBody>
      </p:sp>
      <p:sp>
        <p:nvSpPr>
          <p:cNvPr id="9" name="Text 7"/>
          <p:cNvSpPr/>
          <p:nvPr/>
        </p:nvSpPr>
        <p:spPr>
          <a:xfrm>
            <a:off x="886968" y="1874520"/>
            <a:ext cx="4832604" cy="274320"/>
          </a:xfrm>
          <a:prstGeom prst="rect">
            <a:avLst/>
          </a:prstGeom>
          <a:noFill/>
          <a:ln/>
        </p:spPr>
        <p:txBody>
          <a:bodyPr wrap="square" lIns="0" tIns="0" rIns="0" bIns="0" rtlCol="0" anchor="ctr"/>
          <a:lstStyle/>
          <a:p>
            <a:pPr indent="0" marL="0">
              <a:buNone/>
            </a:pPr>
            <a:r>
              <a:rPr lang="en-US" sz="1600" dirty="0">
                <a:solidFill>
                  <a:srgbClr val="7B2D26"/>
                </a:solidFill>
                <a:latin typeface="Georgia" pitchFamily="34" charset="0"/>
                <a:ea typeface="Georgia" pitchFamily="34" charset="-122"/>
                <a:cs typeface="Georgia" pitchFamily="34" charset="-120"/>
              </a:rPr>
              <a:t>τₛ</a:t>
            </a:r>
            <a:endParaRPr lang="en-US" sz="1600" dirty="0"/>
          </a:p>
        </p:txBody>
      </p:sp>
      <p:sp>
        <p:nvSpPr>
          <p:cNvPr id="10" name="Text 8"/>
          <p:cNvSpPr/>
          <p:nvPr/>
        </p:nvSpPr>
        <p:spPr>
          <a:xfrm>
            <a:off x="886968" y="2148840"/>
            <a:ext cx="4832604" cy="502920"/>
          </a:xfrm>
          <a:prstGeom prst="rect">
            <a:avLst/>
          </a:prstGeom>
          <a:noFill/>
          <a:ln/>
        </p:spPr>
        <p:txBody>
          <a:bodyPr wrap="square" lIns="0" tIns="0" rIns="0" bIns="0" rtlCol="0" anchor="ctr"/>
          <a:lstStyle/>
          <a:p>
            <a:pPr indent="0" marL="0">
              <a:buNone/>
            </a:pPr>
            <a:r>
              <a:rPr lang="en-US" sz="1400" dirty="0">
                <a:solidFill>
                  <a:srgbClr val="1A1A1A"/>
                </a:solidFill>
                <a:latin typeface="Calibri" pitchFamily="34" charset="0"/>
                <a:ea typeface="Calibri" pitchFamily="34" charset="-122"/>
                <a:cs typeface="Calibri" pitchFamily="34" charset="-120"/>
              </a:rPr>
              <a:t>Definición estadística (Kendall agregado por pares).</a:t>
            </a:r>
            <a:endParaRPr lang="en-US" sz="1400" dirty="0"/>
          </a:p>
        </p:txBody>
      </p:sp>
      <p:sp>
        <p:nvSpPr>
          <p:cNvPr id="11" name="Shape 9"/>
          <p:cNvSpPr/>
          <p:nvPr/>
        </p:nvSpPr>
        <p:spPr>
          <a:xfrm>
            <a:off x="685800" y="2834640"/>
            <a:ext cx="5234940" cy="960120"/>
          </a:xfrm>
          <a:prstGeom prst="roundRect">
            <a:avLst>
              <a:gd name="adj" fmla="val 6667"/>
            </a:avLst>
          </a:prstGeom>
          <a:solidFill>
            <a:srgbClr val="FFFFFF"/>
          </a:solidFill>
          <a:ln w="12700">
            <a:solidFill>
              <a:srgbClr val="D9D5CC"/>
            </a:solidFill>
            <a:prstDash val="solid"/>
          </a:ln>
        </p:spPr>
        <p:txBody>
          <a:bodyPr/>
          <a:p/>
        </p:txBody>
      </p:sp>
      <p:sp>
        <p:nvSpPr>
          <p:cNvPr id="12" name="Text 10"/>
          <p:cNvSpPr/>
          <p:nvPr/>
        </p:nvSpPr>
        <p:spPr>
          <a:xfrm>
            <a:off x="886968" y="2944368"/>
            <a:ext cx="4832604" cy="274320"/>
          </a:xfrm>
          <a:prstGeom prst="rect">
            <a:avLst/>
          </a:prstGeom>
          <a:noFill/>
          <a:ln/>
        </p:spPr>
        <p:txBody>
          <a:bodyPr wrap="square" lIns="0" tIns="0" rIns="0" bIns="0" rtlCol="0" anchor="ctr"/>
          <a:lstStyle/>
          <a:p>
            <a:pPr indent="0" marL="0">
              <a:buNone/>
            </a:pPr>
            <a:r>
              <a:rPr lang="en-US" sz="1600" dirty="0">
                <a:solidFill>
                  <a:srgbClr val="7B2D26"/>
                </a:solidFill>
                <a:latin typeface="Georgia" pitchFamily="34" charset="0"/>
                <a:ea typeface="Georgia" pitchFamily="34" charset="-122"/>
                <a:cs typeface="Georgia" pitchFamily="34" charset="-120"/>
              </a:rPr>
              <a:t>Bandas / δ</a:t>
            </a:r>
            <a:endParaRPr lang="en-US" sz="1600" dirty="0"/>
          </a:p>
        </p:txBody>
      </p:sp>
      <p:sp>
        <p:nvSpPr>
          <p:cNvPr id="13" name="Text 11"/>
          <p:cNvSpPr/>
          <p:nvPr/>
        </p:nvSpPr>
        <p:spPr>
          <a:xfrm>
            <a:off x="886968" y="3218688"/>
            <a:ext cx="4832604" cy="502920"/>
          </a:xfrm>
          <a:prstGeom prst="rect">
            <a:avLst/>
          </a:prstGeom>
          <a:noFill/>
          <a:ln/>
        </p:spPr>
        <p:txBody>
          <a:bodyPr wrap="square" lIns="0" tIns="0" rIns="0" bIns="0" rtlCol="0" anchor="ctr"/>
          <a:lstStyle/>
          <a:p>
            <a:pPr indent="0" marL="0">
              <a:buNone/>
            </a:pPr>
            <a:r>
              <a:rPr lang="en-US" sz="1400" dirty="0">
                <a:solidFill>
                  <a:srgbClr val="1A1A1A"/>
                </a:solidFill>
                <a:latin typeface="Calibri" pitchFamily="34" charset="0"/>
                <a:ea typeface="Calibri" pitchFamily="34" charset="-122"/>
                <a:cs typeface="Calibri" pitchFamily="34" charset="-120"/>
              </a:rPr>
              <a:t>Umbrales y escala operativos (motivación Feigenbaum).</a:t>
            </a:r>
            <a:endParaRPr lang="en-US" sz="1400" dirty="0"/>
          </a:p>
        </p:txBody>
      </p:sp>
      <p:sp>
        <p:nvSpPr>
          <p:cNvPr id="14" name="Shape 12"/>
          <p:cNvSpPr/>
          <p:nvPr/>
        </p:nvSpPr>
        <p:spPr>
          <a:xfrm>
            <a:off x="685800" y="3904488"/>
            <a:ext cx="5234940" cy="960120"/>
          </a:xfrm>
          <a:prstGeom prst="roundRect">
            <a:avLst>
              <a:gd name="adj" fmla="val 6667"/>
            </a:avLst>
          </a:prstGeom>
          <a:solidFill>
            <a:srgbClr val="FFFFFF"/>
          </a:solidFill>
          <a:ln w="12700">
            <a:solidFill>
              <a:srgbClr val="D9D5CC"/>
            </a:solidFill>
            <a:prstDash val="solid"/>
          </a:ln>
        </p:spPr>
        <p:txBody>
          <a:bodyPr/>
          <a:p/>
        </p:txBody>
      </p:sp>
      <p:sp>
        <p:nvSpPr>
          <p:cNvPr id="15" name="Text 13"/>
          <p:cNvSpPr/>
          <p:nvPr/>
        </p:nvSpPr>
        <p:spPr>
          <a:xfrm>
            <a:off x="886968" y="4014216"/>
            <a:ext cx="4832604" cy="274320"/>
          </a:xfrm>
          <a:prstGeom prst="rect">
            <a:avLst/>
          </a:prstGeom>
          <a:noFill/>
          <a:ln/>
        </p:spPr>
        <p:txBody>
          <a:bodyPr wrap="square" lIns="0" tIns="0" rIns="0" bIns="0" rtlCol="0" anchor="ctr"/>
          <a:lstStyle/>
          <a:p>
            <a:pPr indent="0" marL="0">
              <a:buNone/>
            </a:pPr>
            <a:r>
              <a:rPr lang="en-US" sz="1600" dirty="0">
                <a:solidFill>
                  <a:srgbClr val="7B2D26"/>
                </a:solidFill>
                <a:latin typeface="Georgia" pitchFamily="34" charset="0"/>
                <a:ea typeface="Georgia" pitchFamily="34" charset="-122"/>
                <a:cs typeface="Georgia" pitchFamily="34" charset="-120"/>
              </a:rPr>
              <a:t>Φ₁, Φ₂</a:t>
            </a:r>
            <a:endParaRPr lang="en-US" sz="1600" dirty="0"/>
          </a:p>
        </p:txBody>
      </p:sp>
      <p:sp>
        <p:nvSpPr>
          <p:cNvPr id="16" name="Text 14"/>
          <p:cNvSpPr/>
          <p:nvPr/>
        </p:nvSpPr>
        <p:spPr>
          <a:xfrm>
            <a:off x="886968" y="4288536"/>
            <a:ext cx="4832604" cy="502920"/>
          </a:xfrm>
          <a:prstGeom prst="rect">
            <a:avLst/>
          </a:prstGeom>
          <a:noFill/>
          <a:ln/>
        </p:spPr>
        <p:txBody>
          <a:bodyPr wrap="square" lIns="0" tIns="0" rIns="0" bIns="0" rtlCol="0" anchor="ctr"/>
          <a:lstStyle/>
          <a:p>
            <a:pPr indent="0" marL="0">
              <a:buNone/>
            </a:pPr>
            <a:r>
              <a:rPr lang="en-US" sz="1400" dirty="0">
                <a:solidFill>
                  <a:srgbClr val="1A1A1A"/>
                </a:solidFill>
                <a:latin typeface="Calibri" pitchFamily="34" charset="0"/>
                <a:ea typeface="Calibri" pitchFamily="34" charset="-122"/>
                <a:cs typeface="Calibri" pitchFamily="34" charset="-120"/>
              </a:rPr>
              <a:t>Definiciones de conjunción (simultaneidad / persistencia).</a:t>
            </a:r>
            <a:endParaRPr lang="en-US" sz="1400" dirty="0"/>
          </a:p>
        </p:txBody>
      </p:sp>
      <p:sp>
        <p:nvSpPr>
          <p:cNvPr id="17" name="Shape 15"/>
          <p:cNvSpPr/>
          <p:nvPr/>
        </p:nvSpPr>
        <p:spPr>
          <a:xfrm>
            <a:off x="685800" y="4974336"/>
            <a:ext cx="5234940" cy="960120"/>
          </a:xfrm>
          <a:prstGeom prst="roundRect">
            <a:avLst>
              <a:gd name="adj" fmla="val 6667"/>
            </a:avLst>
          </a:prstGeom>
          <a:solidFill>
            <a:srgbClr val="FFFFFF"/>
          </a:solidFill>
          <a:ln w="12700">
            <a:solidFill>
              <a:srgbClr val="D9D5CC"/>
            </a:solidFill>
            <a:prstDash val="solid"/>
          </a:ln>
        </p:spPr>
        <p:txBody>
          <a:bodyPr/>
          <a:p/>
        </p:txBody>
      </p:sp>
      <p:sp>
        <p:nvSpPr>
          <p:cNvPr id="18" name="Text 16"/>
          <p:cNvSpPr/>
          <p:nvPr/>
        </p:nvSpPr>
        <p:spPr>
          <a:xfrm>
            <a:off x="886968" y="5084064"/>
            <a:ext cx="4832604" cy="274320"/>
          </a:xfrm>
          <a:prstGeom prst="rect">
            <a:avLst/>
          </a:prstGeom>
          <a:noFill/>
          <a:ln/>
        </p:spPr>
        <p:txBody>
          <a:bodyPr wrap="square" lIns="0" tIns="0" rIns="0" bIns="0" rtlCol="0" anchor="ctr"/>
          <a:lstStyle/>
          <a:p>
            <a:pPr indent="0" marL="0">
              <a:buNone/>
            </a:pPr>
            <a:r>
              <a:rPr lang="en-US" sz="1600" dirty="0">
                <a:solidFill>
                  <a:srgbClr val="7B2D26"/>
                </a:solidFill>
                <a:latin typeface="Georgia" pitchFamily="34" charset="0"/>
                <a:ea typeface="Georgia" pitchFamily="34" charset="-122"/>
                <a:cs typeface="Georgia" pitchFamily="34" charset="-120"/>
              </a:rPr>
              <a:t>excess³</a:t>
            </a:r>
            <a:endParaRPr lang="en-US" sz="1600" dirty="0"/>
          </a:p>
        </p:txBody>
      </p:sp>
      <p:sp>
        <p:nvSpPr>
          <p:cNvPr id="19" name="Text 17"/>
          <p:cNvSpPr/>
          <p:nvPr/>
        </p:nvSpPr>
        <p:spPr>
          <a:xfrm>
            <a:off x="886968" y="5358384"/>
            <a:ext cx="4832604" cy="502920"/>
          </a:xfrm>
          <a:prstGeom prst="rect">
            <a:avLst/>
          </a:prstGeom>
          <a:noFill/>
          <a:ln/>
        </p:spPr>
        <p:txBody>
          <a:bodyPr wrap="square" lIns="0" tIns="0" rIns="0" bIns="0" rtlCol="0" anchor="ctr"/>
          <a:lstStyle/>
          <a:p>
            <a:pPr indent="0" marL="0">
              <a:buNone/>
            </a:pPr>
            <a:r>
              <a:rPr lang="en-US" sz="1400" dirty="0">
                <a:solidFill>
                  <a:srgbClr val="1A1A1A"/>
                </a:solidFill>
                <a:latin typeface="Calibri" pitchFamily="34" charset="0"/>
                <a:ea typeface="Calibri" pitchFamily="34" charset="-122"/>
                <a:cs typeface="Calibri" pitchFamily="34" charset="-120"/>
              </a:rPr>
              <a:t>Proxy híbrido preespecificado; no retículo PID completo.</a:t>
            </a:r>
            <a:endParaRPr lang="en-US" sz="1400" dirty="0"/>
          </a:p>
        </p:txBody>
      </p:sp>
      <p:sp>
        <p:nvSpPr>
          <p:cNvPr id="20" name="Shape 18"/>
          <p:cNvSpPr/>
          <p:nvPr/>
        </p:nvSpPr>
        <p:spPr>
          <a:xfrm>
            <a:off x="6240780" y="1764792"/>
            <a:ext cx="5234940" cy="960120"/>
          </a:xfrm>
          <a:prstGeom prst="roundRect">
            <a:avLst>
              <a:gd name="adj" fmla="val 6667"/>
            </a:avLst>
          </a:prstGeom>
          <a:solidFill>
            <a:srgbClr val="FFFFFF"/>
          </a:solidFill>
          <a:ln w="12700">
            <a:solidFill>
              <a:srgbClr val="D9D5CC"/>
            </a:solidFill>
            <a:prstDash val="solid"/>
          </a:ln>
        </p:spPr>
        <p:txBody>
          <a:bodyPr/>
          <a:p/>
        </p:txBody>
      </p:sp>
      <p:sp>
        <p:nvSpPr>
          <p:cNvPr id="21" name="Text 19"/>
          <p:cNvSpPr/>
          <p:nvPr/>
        </p:nvSpPr>
        <p:spPr>
          <a:xfrm>
            <a:off x="6441948" y="1874520"/>
            <a:ext cx="4832604" cy="274320"/>
          </a:xfrm>
          <a:prstGeom prst="rect">
            <a:avLst/>
          </a:prstGeom>
          <a:noFill/>
          <a:ln/>
        </p:spPr>
        <p:txBody>
          <a:bodyPr wrap="square" lIns="0" tIns="0" rIns="0" bIns="0" rtlCol="0" anchor="ctr"/>
          <a:lstStyle/>
          <a:p>
            <a:pPr indent="0" marL="0">
              <a:buNone/>
            </a:pPr>
            <a:r>
              <a:rPr lang="en-US" sz="1600" dirty="0">
                <a:solidFill>
                  <a:srgbClr val="7B2D26"/>
                </a:solidFill>
                <a:latin typeface="Georgia" pitchFamily="34" charset="0"/>
                <a:ea typeface="Georgia" pitchFamily="34" charset="-122"/>
                <a:cs typeface="Georgia" pitchFamily="34" charset="-120"/>
              </a:rPr>
              <a:t>ΔRECD / α_ℓ</a:t>
            </a:r>
            <a:endParaRPr lang="en-US" sz="1600" dirty="0"/>
          </a:p>
        </p:txBody>
      </p:sp>
      <p:sp>
        <p:nvSpPr>
          <p:cNvPr id="22" name="Text 20"/>
          <p:cNvSpPr/>
          <p:nvPr/>
        </p:nvSpPr>
        <p:spPr>
          <a:xfrm>
            <a:off x="6441948" y="2148840"/>
            <a:ext cx="4832604" cy="502920"/>
          </a:xfrm>
          <a:prstGeom prst="rect">
            <a:avLst/>
          </a:prstGeom>
          <a:noFill/>
          <a:ln/>
        </p:spPr>
        <p:txBody>
          <a:bodyPr wrap="square" lIns="0" tIns="0" rIns="0" bIns="0" rtlCol="0" anchor="ctr"/>
          <a:lstStyle/>
          <a:p>
            <a:pPr indent="0" marL="0">
              <a:buNone/>
            </a:pPr>
            <a:r>
              <a:rPr lang="en-US" sz="1400" dirty="0">
                <a:solidFill>
                  <a:srgbClr val="1A1A1A"/>
                </a:solidFill>
                <a:latin typeface="Calibri" pitchFamily="34" charset="0"/>
                <a:ea typeface="Calibri" pitchFamily="34" charset="-122"/>
                <a:cs typeface="Calibri" pitchFamily="34" charset="-120"/>
              </a:rPr>
              <a:t>Construcción de acumulador jerárquico.</a:t>
            </a:r>
            <a:endParaRPr lang="en-US" sz="1400" dirty="0"/>
          </a:p>
        </p:txBody>
      </p:sp>
      <p:sp>
        <p:nvSpPr>
          <p:cNvPr id="23" name="Shape 21"/>
          <p:cNvSpPr/>
          <p:nvPr/>
        </p:nvSpPr>
        <p:spPr>
          <a:xfrm>
            <a:off x="6240780" y="2834640"/>
            <a:ext cx="5234940" cy="960120"/>
          </a:xfrm>
          <a:prstGeom prst="roundRect">
            <a:avLst>
              <a:gd name="adj" fmla="val 6667"/>
            </a:avLst>
          </a:prstGeom>
          <a:solidFill>
            <a:srgbClr val="FFFFFF"/>
          </a:solidFill>
          <a:ln w="12700">
            <a:solidFill>
              <a:srgbClr val="D9D5CC"/>
            </a:solidFill>
            <a:prstDash val="solid"/>
          </a:ln>
        </p:spPr>
        <p:txBody>
          <a:bodyPr/>
          <a:p/>
        </p:txBody>
      </p:sp>
      <p:sp>
        <p:nvSpPr>
          <p:cNvPr id="24" name="Text 22"/>
          <p:cNvSpPr/>
          <p:nvPr/>
        </p:nvSpPr>
        <p:spPr>
          <a:xfrm>
            <a:off x="6441948" y="2944368"/>
            <a:ext cx="4832604" cy="274320"/>
          </a:xfrm>
          <a:prstGeom prst="rect">
            <a:avLst/>
          </a:prstGeom>
          <a:noFill/>
          <a:ln/>
        </p:spPr>
        <p:txBody>
          <a:bodyPr wrap="square" lIns="0" tIns="0" rIns="0" bIns="0" rtlCol="0" anchor="ctr"/>
          <a:lstStyle/>
          <a:p>
            <a:pPr indent="0" marL="0">
              <a:buNone/>
            </a:pPr>
            <a:r>
              <a:rPr lang="en-US" sz="1600" dirty="0">
                <a:solidFill>
                  <a:srgbClr val="7B2D26"/>
                </a:solidFill>
                <a:latin typeface="Georgia" pitchFamily="34" charset="0"/>
                <a:ea typeface="Georgia" pitchFamily="34" charset="-122"/>
                <a:cs typeface="Georgia" pitchFamily="34" charset="-120"/>
              </a:rPr>
              <a:t>A₃, Γ₃</a:t>
            </a:r>
            <a:endParaRPr lang="en-US" sz="1600" dirty="0"/>
          </a:p>
        </p:txBody>
      </p:sp>
      <p:sp>
        <p:nvSpPr>
          <p:cNvPr id="25" name="Text 23"/>
          <p:cNvSpPr/>
          <p:nvPr/>
        </p:nvSpPr>
        <p:spPr>
          <a:xfrm>
            <a:off x="6441948" y="3218688"/>
            <a:ext cx="4832604" cy="502920"/>
          </a:xfrm>
          <a:prstGeom prst="rect">
            <a:avLst/>
          </a:prstGeom>
          <a:noFill/>
          <a:ln/>
        </p:spPr>
        <p:txBody>
          <a:bodyPr wrap="square" lIns="0" tIns="0" rIns="0" bIns="0" rtlCol="0" anchor="ctr"/>
          <a:lstStyle/>
          <a:p>
            <a:pPr indent="0" marL="0">
              <a:buNone/>
            </a:pPr>
            <a:r>
              <a:rPr lang="en-US" sz="1400" dirty="0">
                <a:solidFill>
                  <a:srgbClr val="1A1A1A"/>
                </a:solidFill>
                <a:latin typeface="Calibri" pitchFamily="34" charset="0"/>
                <a:ea typeface="Calibri" pitchFamily="34" charset="-122"/>
                <a:cs typeface="Calibri" pitchFamily="34" charset="-120"/>
              </a:rPr>
              <a:t>Hipótesis de cierre dinámico del Nivel 3.</a:t>
            </a:r>
            <a:endParaRPr lang="en-US" sz="1400" dirty="0"/>
          </a:p>
        </p:txBody>
      </p:sp>
      <p:sp>
        <p:nvSpPr>
          <p:cNvPr id="26" name="Shape 24"/>
          <p:cNvSpPr/>
          <p:nvPr/>
        </p:nvSpPr>
        <p:spPr>
          <a:xfrm>
            <a:off x="6240780" y="3904488"/>
            <a:ext cx="5234940" cy="960120"/>
          </a:xfrm>
          <a:prstGeom prst="roundRect">
            <a:avLst>
              <a:gd name="adj" fmla="val 6667"/>
            </a:avLst>
          </a:prstGeom>
          <a:solidFill>
            <a:srgbClr val="FFFFFF"/>
          </a:solidFill>
          <a:ln w="12700">
            <a:solidFill>
              <a:srgbClr val="D9D5CC"/>
            </a:solidFill>
            <a:prstDash val="solid"/>
          </a:ln>
        </p:spPr>
        <p:txBody>
          <a:bodyPr/>
          <a:p/>
        </p:txBody>
      </p:sp>
      <p:sp>
        <p:nvSpPr>
          <p:cNvPr id="27" name="Text 25"/>
          <p:cNvSpPr/>
          <p:nvPr/>
        </p:nvSpPr>
        <p:spPr>
          <a:xfrm>
            <a:off x="6441948" y="4014216"/>
            <a:ext cx="4832604" cy="274320"/>
          </a:xfrm>
          <a:prstGeom prst="rect">
            <a:avLst/>
          </a:prstGeom>
          <a:noFill/>
          <a:ln/>
        </p:spPr>
        <p:txBody>
          <a:bodyPr wrap="square" lIns="0" tIns="0" rIns="0" bIns="0" rtlCol="0" anchor="ctr"/>
          <a:lstStyle/>
          <a:p>
            <a:pPr indent="0" marL="0">
              <a:buNone/>
            </a:pPr>
            <a:r>
              <a:rPr lang="en-US" sz="1600" dirty="0">
                <a:solidFill>
                  <a:srgbClr val="7B2D26"/>
                </a:solidFill>
                <a:latin typeface="Georgia" pitchFamily="34" charset="0"/>
                <a:ea typeface="Georgia" pitchFamily="34" charset="-122"/>
                <a:cs typeface="Georgia" pitchFamily="34" charset="-120"/>
              </a:rPr>
              <a:t>D ≈ 1.98</a:t>
            </a:r>
            <a:endParaRPr lang="en-US" sz="1600" dirty="0"/>
          </a:p>
        </p:txBody>
      </p:sp>
      <p:sp>
        <p:nvSpPr>
          <p:cNvPr id="28" name="Text 26"/>
          <p:cNvSpPr/>
          <p:nvPr/>
        </p:nvSpPr>
        <p:spPr>
          <a:xfrm>
            <a:off x="6441948" y="4288536"/>
            <a:ext cx="4832604" cy="502920"/>
          </a:xfrm>
          <a:prstGeom prst="rect">
            <a:avLst/>
          </a:prstGeom>
          <a:noFill/>
          <a:ln/>
        </p:spPr>
        <p:txBody>
          <a:bodyPr wrap="square" lIns="0" tIns="0" rIns="0" bIns="0" rtlCol="0" anchor="ctr"/>
          <a:lstStyle/>
          <a:p>
            <a:pPr indent="0" marL="0">
              <a:buNone/>
            </a:pPr>
            <a:r>
              <a:rPr lang="en-US" sz="1400" dirty="0">
                <a:solidFill>
                  <a:srgbClr val="1A1A1A"/>
                </a:solidFill>
                <a:latin typeface="Calibri" pitchFamily="34" charset="0"/>
                <a:ea typeface="Calibri" pitchFamily="34" charset="-122"/>
                <a:cs typeface="Calibri" pitchFamily="34" charset="-120"/>
              </a:rPr>
              <a:t>Resultado geométrico empírico, no postulado.</a:t>
            </a:r>
            <a:endParaRPr lang="en-US" sz="1400" dirty="0"/>
          </a:p>
        </p:txBody>
      </p:sp>
      <p:sp>
        <p:nvSpPr>
          <p:cNvPr id="29" name="Shape 27"/>
          <p:cNvSpPr/>
          <p:nvPr/>
        </p:nvSpPr>
        <p:spPr>
          <a:xfrm>
            <a:off x="6240780" y="4974336"/>
            <a:ext cx="5234940" cy="960120"/>
          </a:xfrm>
          <a:prstGeom prst="roundRect">
            <a:avLst>
              <a:gd name="adj" fmla="val 6667"/>
            </a:avLst>
          </a:prstGeom>
          <a:solidFill>
            <a:srgbClr val="FFFFFF"/>
          </a:solidFill>
          <a:ln w="12700">
            <a:solidFill>
              <a:srgbClr val="D9D5CC"/>
            </a:solidFill>
            <a:prstDash val="solid"/>
          </a:ln>
        </p:spPr>
        <p:txBody>
          <a:bodyPr/>
          <a:p/>
        </p:txBody>
      </p:sp>
      <p:sp>
        <p:nvSpPr>
          <p:cNvPr id="30" name="Text 28"/>
          <p:cNvSpPr/>
          <p:nvPr/>
        </p:nvSpPr>
        <p:spPr>
          <a:xfrm>
            <a:off x="6441948" y="5084064"/>
            <a:ext cx="4832604" cy="274320"/>
          </a:xfrm>
          <a:prstGeom prst="rect">
            <a:avLst/>
          </a:prstGeom>
          <a:noFill/>
          <a:ln/>
        </p:spPr>
        <p:txBody>
          <a:bodyPr wrap="square" lIns="0" tIns="0" rIns="0" bIns="0" rtlCol="0" anchor="ctr"/>
          <a:lstStyle/>
          <a:p>
            <a:pPr indent="0" marL="0">
              <a:buNone/>
            </a:pPr>
            <a:r>
              <a:rPr lang="en-US" sz="1600" dirty="0">
                <a:solidFill>
                  <a:srgbClr val="7B2D26"/>
                </a:solidFill>
                <a:latin typeface="Georgia" pitchFamily="34" charset="0"/>
                <a:ea typeface="Georgia" pitchFamily="34" charset="-122"/>
                <a:cs typeface="Georgia" pitchFamily="34" charset="-120"/>
              </a:rPr>
              <a:t>Ablación / nulos</a:t>
            </a:r>
            <a:endParaRPr lang="en-US" sz="1600" dirty="0"/>
          </a:p>
        </p:txBody>
      </p:sp>
      <p:sp>
        <p:nvSpPr>
          <p:cNvPr id="31" name="Text 29"/>
          <p:cNvSpPr/>
          <p:nvPr/>
        </p:nvSpPr>
        <p:spPr>
          <a:xfrm>
            <a:off x="6441948" y="5358384"/>
            <a:ext cx="4832604" cy="502920"/>
          </a:xfrm>
          <a:prstGeom prst="rect">
            <a:avLst/>
          </a:prstGeom>
          <a:noFill/>
          <a:ln/>
        </p:spPr>
        <p:txBody>
          <a:bodyPr wrap="square" lIns="0" tIns="0" rIns="0" bIns="0" rtlCol="0" anchor="ctr"/>
          <a:lstStyle/>
          <a:p>
            <a:pPr indent="0" marL="0">
              <a:buNone/>
            </a:pPr>
            <a:r>
              <a:rPr lang="en-US" sz="1400" dirty="0">
                <a:solidFill>
                  <a:srgbClr val="1A1A1A"/>
                </a:solidFill>
                <a:latin typeface="Calibri" pitchFamily="34" charset="0"/>
                <a:ea typeface="Calibri" pitchFamily="34" charset="-122"/>
                <a:cs typeface="Calibri" pitchFamily="34" charset="-120"/>
              </a:rPr>
              <a:t>Protocolo de falsación del canal Φ₃.</a:t>
            </a:r>
            <a:endParaRPr lang="en-US" sz="1400"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name="Slide 118">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118</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APÉNDICE · GENEALOGÍA · IV</a:t>
            </a:r>
            <a:endParaRPr lang="en-US" sz="1100" dirty="0"/>
          </a:p>
        </p:txBody>
      </p:sp>
      <p:sp>
        <p:nvSpPr>
          <p:cNvPr id="6" name="Text 4"/>
          <p:cNvSpPr/>
          <p:nvPr/>
        </p:nvSpPr>
        <p:spPr>
          <a:xfrm>
            <a:off x="685800" y="713232"/>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Síntesis de la construcción</a:t>
            </a:r>
            <a:endParaRPr lang="en-US" sz="3000" dirty="0"/>
          </a:p>
        </p:txBody>
      </p:sp>
      <p:sp>
        <p:nvSpPr>
          <p:cNvPr id="7" name="Shape 5"/>
          <p:cNvSpPr/>
          <p:nvPr/>
        </p:nvSpPr>
        <p:spPr>
          <a:xfrm>
            <a:off x="685800" y="1600200"/>
            <a:ext cx="10789920" cy="13716"/>
          </a:xfrm>
          <a:prstGeom prst="rect">
            <a:avLst/>
          </a:prstGeom>
          <a:solidFill>
            <a:srgbClr val="D9D5CC"/>
          </a:solidFill>
          <a:ln w="12700">
            <a:solidFill>
              <a:srgbClr val="D9D5CC"/>
            </a:solidFill>
            <a:prstDash val="solid"/>
          </a:ln>
        </p:spPr>
        <p:txBody>
          <a:bodyPr/>
          <a:p/>
        </p:txBody>
      </p:sp>
      <p:sp>
        <p:nvSpPr>
          <p:cNvPr id="8" name="Shape 6"/>
          <p:cNvSpPr/>
          <p:nvPr/>
        </p:nvSpPr>
        <p:spPr>
          <a:xfrm>
            <a:off x="685800" y="1783080"/>
            <a:ext cx="10789920" cy="2240280"/>
          </a:xfrm>
          <a:prstGeom prst="roundRect">
            <a:avLst>
              <a:gd name="adj" fmla="val 3265"/>
            </a:avLst>
          </a:prstGeom>
          <a:solidFill>
            <a:srgbClr val="FFFFFF"/>
          </a:solidFill>
          <a:ln w="14605">
            <a:solidFill>
              <a:srgbClr val="D9D5CC"/>
            </a:solidFill>
            <a:prstDash val="solid"/>
          </a:ln>
        </p:spPr>
        <p:txBody>
          <a:bodyPr/>
          <a:p/>
        </p:txBody>
      </p:sp>
      <p:sp>
        <p:nvSpPr>
          <p:cNvPr id="9" name="Shape 7"/>
          <p:cNvSpPr/>
          <p:nvPr/>
        </p:nvSpPr>
        <p:spPr>
          <a:xfrm>
            <a:off x="685800" y="1783080"/>
            <a:ext cx="91440" cy="2240280"/>
          </a:xfrm>
          <a:prstGeom prst="rect">
            <a:avLst/>
          </a:prstGeom>
          <a:solidFill>
            <a:srgbClr val="7B2D26"/>
          </a:solidFill>
          <a:ln w="12700">
            <a:solidFill>
              <a:srgbClr val="7B2D26"/>
            </a:solidFill>
            <a:prstDash val="solid"/>
          </a:ln>
        </p:spPr>
        <p:txBody>
          <a:bodyPr/>
          <a:p/>
        </p:txBody>
      </p:sp>
      <p:sp>
        <p:nvSpPr>
          <p:cNvPr id="10" name="Text 8"/>
          <p:cNvSpPr/>
          <p:nvPr/>
        </p:nvSpPr>
        <p:spPr>
          <a:xfrm>
            <a:off x="1005840" y="1947672"/>
            <a:ext cx="10287000" cy="1920240"/>
          </a:xfrm>
          <a:prstGeom prst="rect">
            <a:avLst/>
          </a:prstGeom>
          <a:noFill/>
          <a:ln/>
        </p:spPr>
        <p:txBody>
          <a:bodyPr wrap="square" lIns="0" tIns="0" rIns="0" bIns="0" rtlCol="0" anchor="ctr"/>
          <a:lstStyle/>
          <a:p>
            <a:pPr indent="0" marL="0">
              <a:buNone/>
            </a:pPr>
            <a:r>
              <a:rPr lang="en-US" sz="1500" dirty="0">
                <a:solidFill>
                  <a:srgbClr val="1A1A1A"/>
                </a:solidFill>
                <a:latin typeface="Calibri" pitchFamily="34" charset="0"/>
                <a:ea typeface="Calibri" pitchFamily="34" charset="-122"/>
                <a:cs typeface="Calibri" pitchFamily="34" charset="-120"/>
              </a:rPr>
              <a:t>Las ecuaciones del paradigma no se derivan de un único teorema. Se articulan en tres movimientos: (1) un termómetro ordinal τₛ como media de Kendall sobre rangos; (2) un reloj RECD impulsado por conjunciones Φ₁–Φ₃ y reescalado por un cue de régimen tipo Feigenbaum; (3) la integración de excess³ en la regla de avance mediante puerta A₃ y ganancia Γ₃ preanunciadas, con contraste por ablación y surrogados. Se deduce la arquitectura del problema de medida; se eligen umbrales y pesos de forma fija antes de la evaluación.</a:t>
            </a:r>
            <a:endParaRPr lang="en-US" sz="1500" dirty="0"/>
          </a:p>
        </p:txBody>
      </p:sp>
      <p:sp>
        <p:nvSpPr>
          <p:cNvPr id="11" name="Shape 9"/>
          <p:cNvSpPr/>
          <p:nvPr/>
        </p:nvSpPr>
        <p:spPr>
          <a:xfrm>
            <a:off x="685800" y="4206240"/>
            <a:ext cx="2057400" cy="1325880"/>
          </a:xfrm>
          <a:prstGeom prst="roundRect">
            <a:avLst>
              <a:gd name="adj" fmla="val 4138"/>
            </a:avLst>
          </a:prstGeom>
          <a:solidFill>
            <a:srgbClr val="EFEBE3"/>
          </a:solidFill>
          <a:ln w="12700">
            <a:solidFill>
              <a:srgbClr val="D9D5CC"/>
            </a:solidFill>
            <a:prstDash val="solid"/>
          </a:ln>
        </p:spPr>
        <p:txBody>
          <a:bodyPr/>
          <a:p/>
        </p:txBody>
      </p:sp>
      <p:sp>
        <p:nvSpPr>
          <p:cNvPr id="12" name="Text 10"/>
          <p:cNvSpPr/>
          <p:nvPr/>
        </p:nvSpPr>
        <p:spPr>
          <a:xfrm>
            <a:off x="795528" y="4343400"/>
            <a:ext cx="1828800" cy="320040"/>
          </a:xfrm>
          <a:prstGeom prst="rect">
            <a:avLst/>
          </a:prstGeom>
          <a:noFill/>
          <a:ln/>
        </p:spPr>
        <p:txBody>
          <a:bodyPr wrap="square" lIns="0" tIns="0" rIns="0" bIns="0" rtlCol="0" anchor="ctr"/>
          <a:lstStyle/>
          <a:p>
            <a:pPr indent="0" marL="0">
              <a:buNone/>
            </a:pPr>
            <a:r>
              <a:rPr lang="en-US" sz="1500" dirty="0">
                <a:solidFill>
                  <a:srgbClr val="7B2D26"/>
                </a:solidFill>
                <a:latin typeface="Georgia" pitchFamily="34" charset="0"/>
                <a:ea typeface="Georgia" pitchFamily="34" charset="-122"/>
                <a:cs typeface="Georgia" pitchFamily="34" charset="-120"/>
              </a:rPr>
              <a:t>τₛ</a:t>
            </a:r>
            <a:endParaRPr lang="en-US" sz="1500" dirty="0"/>
          </a:p>
        </p:txBody>
      </p:sp>
      <p:sp>
        <p:nvSpPr>
          <p:cNvPr id="13" name="Text 11"/>
          <p:cNvSpPr/>
          <p:nvPr/>
        </p:nvSpPr>
        <p:spPr>
          <a:xfrm>
            <a:off x="795528" y="4709160"/>
            <a:ext cx="1828800" cy="640080"/>
          </a:xfrm>
          <a:prstGeom prst="rect">
            <a:avLst/>
          </a:prstGeom>
          <a:noFill/>
          <a:ln/>
        </p:spPr>
        <p:txBody>
          <a:bodyPr wrap="square" lIns="0" tIns="0" rIns="0" bIns="0" rtlCol="0" anchor="ctr"/>
          <a:lstStyle/>
          <a:p>
            <a:pPr indent="0" marL="0">
              <a:buNone/>
            </a:pPr>
            <a:r>
              <a:rPr lang="en-US" sz="1300" dirty="0">
                <a:solidFill>
                  <a:srgbClr val="1A1A1A"/>
                </a:solidFill>
                <a:latin typeface="Calibri" pitchFamily="34" charset="0"/>
                <a:ea typeface="Calibri" pitchFamily="34" charset="-122"/>
                <a:cs typeface="Calibri" pitchFamily="34" charset="-120"/>
              </a:rPr>
              <a:t>Definición y robustez ordinal</a:t>
            </a:r>
            <a:endParaRPr lang="en-US" sz="1300" dirty="0"/>
          </a:p>
        </p:txBody>
      </p:sp>
      <p:sp>
        <p:nvSpPr>
          <p:cNvPr id="14" name="Shape 12"/>
          <p:cNvSpPr/>
          <p:nvPr/>
        </p:nvSpPr>
        <p:spPr>
          <a:xfrm>
            <a:off x="2880360" y="4206240"/>
            <a:ext cx="2057400" cy="1325880"/>
          </a:xfrm>
          <a:prstGeom prst="roundRect">
            <a:avLst>
              <a:gd name="adj" fmla="val 4138"/>
            </a:avLst>
          </a:prstGeom>
          <a:solidFill>
            <a:srgbClr val="EFEBE3"/>
          </a:solidFill>
          <a:ln w="12700">
            <a:solidFill>
              <a:srgbClr val="D9D5CC"/>
            </a:solidFill>
            <a:prstDash val="solid"/>
          </a:ln>
        </p:spPr>
        <p:txBody>
          <a:bodyPr/>
          <a:p/>
        </p:txBody>
      </p:sp>
      <p:sp>
        <p:nvSpPr>
          <p:cNvPr id="15" name="Text 13"/>
          <p:cNvSpPr/>
          <p:nvPr/>
        </p:nvSpPr>
        <p:spPr>
          <a:xfrm>
            <a:off x="2990088" y="4343400"/>
            <a:ext cx="1828800" cy="320040"/>
          </a:xfrm>
          <a:prstGeom prst="rect">
            <a:avLst/>
          </a:prstGeom>
          <a:noFill/>
          <a:ln/>
        </p:spPr>
        <p:txBody>
          <a:bodyPr wrap="square" lIns="0" tIns="0" rIns="0" bIns="0" rtlCol="0" anchor="ctr"/>
          <a:lstStyle/>
          <a:p>
            <a:pPr indent="0" marL="0">
              <a:buNone/>
            </a:pPr>
            <a:r>
              <a:rPr lang="en-US" sz="1500" dirty="0">
                <a:solidFill>
                  <a:srgbClr val="7B2D26"/>
                </a:solidFill>
                <a:latin typeface="Georgia" pitchFamily="34" charset="0"/>
                <a:ea typeface="Georgia" pitchFamily="34" charset="-122"/>
                <a:cs typeface="Georgia" pitchFamily="34" charset="-120"/>
              </a:rPr>
              <a:t>Bandas / δ</a:t>
            </a:r>
            <a:endParaRPr lang="en-US" sz="1500" dirty="0"/>
          </a:p>
        </p:txBody>
      </p:sp>
      <p:sp>
        <p:nvSpPr>
          <p:cNvPr id="16" name="Text 14"/>
          <p:cNvSpPr/>
          <p:nvPr/>
        </p:nvSpPr>
        <p:spPr>
          <a:xfrm>
            <a:off x="2990088" y="4709160"/>
            <a:ext cx="1828800" cy="640080"/>
          </a:xfrm>
          <a:prstGeom prst="rect">
            <a:avLst/>
          </a:prstGeom>
          <a:noFill/>
          <a:ln/>
        </p:spPr>
        <p:txBody>
          <a:bodyPr wrap="square" lIns="0" tIns="0" rIns="0" bIns="0" rtlCol="0" anchor="ctr"/>
          <a:lstStyle/>
          <a:p>
            <a:pPr indent="0" marL="0">
              <a:buNone/>
            </a:pPr>
            <a:r>
              <a:rPr lang="en-US" sz="1300" dirty="0">
                <a:solidFill>
                  <a:srgbClr val="1A1A1A"/>
                </a:solidFill>
                <a:latin typeface="Calibri" pitchFamily="34" charset="0"/>
                <a:ea typeface="Calibri" pitchFamily="34" charset="-122"/>
                <a:cs typeface="Calibri" pitchFamily="34" charset="-120"/>
              </a:rPr>
              <a:t>Umbrales y escala de régimen</a:t>
            </a:r>
            <a:endParaRPr lang="en-US" sz="1300" dirty="0"/>
          </a:p>
        </p:txBody>
      </p:sp>
      <p:sp>
        <p:nvSpPr>
          <p:cNvPr id="17" name="Shape 15"/>
          <p:cNvSpPr/>
          <p:nvPr/>
        </p:nvSpPr>
        <p:spPr>
          <a:xfrm>
            <a:off x="5074920" y="4206240"/>
            <a:ext cx="2057400" cy="1325880"/>
          </a:xfrm>
          <a:prstGeom prst="roundRect">
            <a:avLst>
              <a:gd name="adj" fmla="val 4138"/>
            </a:avLst>
          </a:prstGeom>
          <a:solidFill>
            <a:srgbClr val="EFEBE3"/>
          </a:solidFill>
          <a:ln w="12700">
            <a:solidFill>
              <a:srgbClr val="D9D5CC"/>
            </a:solidFill>
            <a:prstDash val="solid"/>
          </a:ln>
        </p:spPr>
        <p:txBody>
          <a:bodyPr/>
          <a:p/>
        </p:txBody>
      </p:sp>
      <p:sp>
        <p:nvSpPr>
          <p:cNvPr id="18" name="Text 16"/>
          <p:cNvSpPr/>
          <p:nvPr/>
        </p:nvSpPr>
        <p:spPr>
          <a:xfrm>
            <a:off x="5184648" y="4343400"/>
            <a:ext cx="1828800" cy="320040"/>
          </a:xfrm>
          <a:prstGeom prst="rect">
            <a:avLst/>
          </a:prstGeom>
          <a:noFill/>
          <a:ln/>
        </p:spPr>
        <p:txBody>
          <a:bodyPr wrap="square" lIns="0" tIns="0" rIns="0" bIns="0" rtlCol="0" anchor="ctr"/>
          <a:lstStyle/>
          <a:p>
            <a:pPr indent="0" marL="0">
              <a:buNone/>
            </a:pPr>
            <a:r>
              <a:rPr lang="en-US" sz="1500" dirty="0">
                <a:solidFill>
                  <a:srgbClr val="7B2D26"/>
                </a:solidFill>
                <a:latin typeface="Georgia" pitchFamily="34" charset="0"/>
                <a:ea typeface="Georgia" pitchFamily="34" charset="-122"/>
                <a:cs typeface="Georgia" pitchFamily="34" charset="-120"/>
              </a:rPr>
              <a:t>RECD</a:t>
            </a:r>
            <a:endParaRPr lang="en-US" sz="1500" dirty="0"/>
          </a:p>
        </p:txBody>
      </p:sp>
      <p:sp>
        <p:nvSpPr>
          <p:cNvPr id="19" name="Text 17"/>
          <p:cNvSpPr/>
          <p:nvPr/>
        </p:nvSpPr>
        <p:spPr>
          <a:xfrm>
            <a:off x="5184648" y="4709160"/>
            <a:ext cx="1828800" cy="640080"/>
          </a:xfrm>
          <a:prstGeom prst="rect">
            <a:avLst/>
          </a:prstGeom>
          <a:noFill/>
          <a:ln/>
        </p:spPr>
        <p:txBody>
          <a:bodyPr wrap="square" lIns="0" tIns="0" rIns="0" bIns="0" rtlCol="0" anchor="ctr"/>
          <a:lstStyle/>
          <a:p>
            <a:pPr indent="0" marL="0">
              <a:buNone/>
            </a:pPr>
            <a:r>
              <a:rPr lang="en-US" sz="1300" dirty="0">
                <a:solidFill>
                  <a:srgbClr val="1A1A1A"/>
                </a:solidFill>
                <a:latin typeface="Calibri" pitchFamily="34" charset="0"/>
                <a:ea typeface="Calibri" pitchFamily="34" charset="-122"/>
                <a:cs typeface="Calibri" pitchFamily="34" charset="-120"/>
              </a:rPr>
              <a:t>Acumulador y jerarquía Φ</a:t>
            </a:r>
            <a:endParaRPr lang="en-US" sz="1300" dirty="0"/>
          </a:p>
        </p:txBody>
      </p:sp>
      <p:sp>
        <p:nvSpPr>
          <p:cNvPr id="20" name="Shape 18"/>
          <p:cNvSpPr/>
          <p:nvPr/>
        </p:nvSpPr>
        <p:spPr>
          <a:xfrm>
            <a:off x="7269480" y="4206240"/>
            <a:ext cx="2057400" cy="1325880"/>
          </a:xfrm>
          <a:prstGeom prst="roundRect">
            <a:avLst>
              <a:gd name="adj" fmla="val 4138"/>
            </a:avLst>
          </a:prstGeom>
          <a:solidFill>
            <a:srgbClr val="EFEBE3"/>
          </a:solidFill>
          <a:ln w="12700">
            <a:solidFill>
              <a:srgbClr val="D9D5CC"/>
            </a:solidFill>
            <a:prstDash val="solid"/>
          </a:ln>
        </p:spPr>
        <p:txBody>
          <a:bodyPr/>
          <a:p/>
        </p:txBody>
      </p:sp>
      <p:sp>
        <p:nvSpPr>
          <p:cNvPr id="21" name="Text 19"/>
          <p:cNvSpPr/>
          <p:nvPr/>
        </p:nvSpPr>
        <p:spPr>
          <a:xfrm>
            <a:off x="7379208" y="4343400"/>
            <a:ext cx="1828800" cy="320040"/>
          </a:xfrm>
          <a:prstGeom prst="rect">
            <a:avLst/>
          </a:prstGeom>
          <a:noFill/>
          <a:ln/>
        </p:spPr>
        <p:txBody>
          <a:bodyPr wrap="square" lIns="0" tIns="0" rIns="0" bIns="0" rtlCol="0" anchor="ctr"/>
          <a:lstStyle/>
          <a:p>
            <a:pPr indent="0" marL="0">
              <a:buNone/>
            </a:pPr>
            <a:r>
              <a:rPr lang="en-US" sz="1500" dirty="0">
                <a:solidFill>
                  <a:srgbClr val="7B2D26"/>
                </a:solidFill>
                <a:latin typeface="Georgia" pitchFamily="34" charset="0"/>
                <a:ea typeface="Georgia" pitchFamily="34" charset="-122"/>
                <a:cs typeface="Georgia" pitchFamily="34" charset="-120"/>
              </a:rPr>
              <a:t>excess³</a:t>
            </a:r>
            <a:endParaRPr lang="en-US" sz="1500" dirty="0"/>
          </a:p>
        </p:txBody>
      </p:sp>
      <p:sp>
        <p:nvSpPr>
          <p:cNvPr id="22" name="Text 20"/>
          <p:cNvSpPr/>
          <p:nvPr/>
        </p:nvSpPr>
        <p:spPr>
          <a:xfrm>
            <a:off x="7379208" y="4709160"/>
            <a:ext cx="1828800" cy="640080"/>
          </a:xfrm>
          <a:prstGeom prst="rect">
            <a:avLst/>
          </a:prstGeom>
          <a:noFill/>
          <a:ln/>
        </p:spPr>
        <p:txBody>
          <a:bodyPr wrap="square" lIns="0" tIns="0" rIns="0" bIns="0" rtlCol="0" anchor="ctr"/>
          <a:lstStyle/>
          <a:p>
            <a:pPr indent="0" marL="0">
              <a:buNone/>
            </a:pPr>
            <a:r>
              <a:rPr lang="en-US" sz="1300" dirty="0">
                <a:solidFill>
                  <a:srgbClr val="1A1A1A"/>
                </a:solidFill>
                <a:latin typeface="Calibri" pitchFamily="34" charset="0"/>
                <a:ea typeface="Calibri" pitchFamily="34" charset="-122"/>
                <a:cs typeface="Calibri" pitchFamily="34" charset="-120"/>
              </a:rPr>
              <a:t>Pesos 0.6 / 0.4 fijos</a:t>
            </a:r>
            <a:endParaRPr lang="en-US" sz="1300" dirty="0"/>
          </a:p>
        </p:txBody>
      </p:sp>
      <p:sp>
        <p:nvSpPr>
          <p:cNvPr id="23" name="Shape 21"/>
          <p:cNvSpPr/>
          <p:nvPr/>
        </p:nvSpPr>
        <p:spPr>
          <a:xfrm>
            <a:off x="9464040" y="4206240"/>
            <a:ext cx="2057400" cy="1325880"/>
          </a:xfrm>
          <a:prstGeom prst="roundRect">
            <a:avLst>
              <a:gd name="adj" fmla="val 4138"/>
            </a:avLst>
          </a:prstGeom>
          <a:solidFill>
            <a:srgbClr val="EFEBE3"/>
          </a:solidFill>
          <a:ln w="12700">
            <a:solidFill>
              <a:srgbClr val="D9D5CC"/>
            </a:solidFill>
            <a:prstDash val="solid"/>
          </a:ln>
        </p:spPr>
        <p:txBody>
          <a:bodyPr/>
          <a:p/>
        </p:txBody>
      </p:sp>
      <p:sp>
        <p:nvSpPr>
          <p:cNvPr id="24" name="Text 22"/>
          <p:cNvSpPr/>
          <p:nvPr/>
        </p:nvSpPr>
        <p:spPr>
          <a:xfrm>
            <a:off x="9573768" y="4343400"/>
            <a:ext cx="1828800" cy="320040"/>
          </a:xfrm>
          <a:prstGeom prst="rect">
            <a:avLst/>
          </a:prstGeom>
          <a:noFill/>
          <a:ln/>
        </p:spPr>
        <p:txBody>
          <a:bodyPr wrap="square" lIns="0" tIns="0" rIns="0" bIns="0" rtlCol="0" anchor="ctr"/>
          <a:lstStyle/>
          <a:p>
            <a:pPr indent="0" marL="0">
              <a:buNone/>
            </a:pPr>
            <a:r>
              <a:rPr lang="en-US" sz="1500" dirty="0">
                <a:solidFill>
                  <a:srgbClr val="7B2D26"/>
                </a:solidFill>
                <a:latin typeface="Georgia" pitchFamily="34" charset="0"/>
                <a:ea typeface="Georgia" pitchFamily="34" charset="-122"/>
                <a:cs typeface="Georgia" pitchFamily="34" charset="-120"/>
              </a:rPr>
              <a:t>Validación</a:t>
            </a:r>
            <a:endParaRPr lang="en-US" sz="1500" dirty="0"/>
          </a:p>
        </p:txBody>
      </p:sp>
      <p:sp>
        <p:nvSpPr>
          <p:cNvPr id="25" name="Text 23"/>
          <p:cNvSpPr/>
          <p:nvPr/>
        </p:nvSpPr>
        <p:spPr>
          <a:xfrm>
            <a:off x="9573768" y="4709160"/>
            <a:ext cx="1828800" cy="640080"/>
          </a:xfrm>
          <a:prstGeom prst="rect">
            <a:avLst/>
          </a:prstGeom>
          <a:noFill/>
          <a:ln/>
        </p:spPr>
        <p:txBody>
          <a:bodyPr wrap="square" lIns="0" tIns="0" rIns="0" bIns="0" rtlCol="0" anchor="ctr"/>
          <a:lstStyle/>
          <a:p>
            <a:pPr indent="0" marL="0">
              <a:buNone/>
            </a:pPr>
            <a:r>
              <a:rPr lang="en-US" sz="1300" dirty="0">
                <a:solidFill>
                  <a:srgbClr val="1A1A1A"/>
                </a:solidFill>
                <a:latin typeface="Calibri" pitchFamily="34" charset="0"/>
                <a:ea typeface="Calibri" pitchFamily="34" charset="-122"/>
                <a:cs typeface="Calibri" pitchFamily="34" charset="-120"/>
              </a:rPr>
              <a:t>Ablación β y nulos</a:t>
            </a:r>
            <a:endParaRPr lang="en-US" sz="1300"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name="Slide 119">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119</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BLOQUE 9</a:t>
            </a:r>
            <a:endParaRPr lang="en-US" sz="1100" dirty="0"/>
          </a:p>
        </p:txBody>
      </p:sp>
      <p:sp>
        <p:nvSpPr>
          <p:cNvPr id="6" name="Text 4"/>
          <p:cNvSpPr/>
          <p:nvPr/>
        </p:nvSpPr>
        <p:spPr>
          <a:xfrm>
            <a:off x="685800" y="2194560"/>
            <a:ext cx="10789920" cy="914400"/>
          </a:xfrm>
          <a:prstGeom prst="rect">
            <a:avLst/>
          </a:prstGeom>
          <a:noFill/>
          <a:ln/>
        </p:spPr>
        <p:txBody>
          <a:bodyPr wrap="square" lIns="0" tIns="0" rIns="0" bIns="0" rtlCol="0" anchor="ctr"/>
          <a:lstStyle/>
          <a:p>
            <a:pPr indent="0" marL="0">
              <a:buNone/>
            </a:pPr>
            <a:r>
              <a:rPr lang="en-US" sz="4000" dirty="0">
                <a:solidFill>
                  <a:srgbClr val="1A1A1A"/>
                </a:solidFill>
                <a:latin typeface="Georgia" pitchFamily="34" charset="0"/>
                <a:ea typeface="Georgia" pitchFamily="34" charset="-122"/>
                <a:cs typeface="Georgia" pitchFamily="34" charset="-120"/>
              </a:rPr>
              <a:t>Canon de la Summa y dominio vivo</a:t>
            </a:r>
            <a:endParaRPr lang="en-US" sz="4000" dirty="0"/>
          </a:p>
        </p:txBody>
      </p:sp>
      <p:sp>
        <p:nvSpPr>
          <p:cNvPr id="7" name="Text 5"/>
          <p:cNvSpPr/>
          <p:nvPr/>
        </p:nvSpPr>
        <p:spPr>
          <a:xfrm>
            <a:off x="685800" y="3200400"/>
            <a:ext cx="10789920" cy="731520"/>
          </a:xfrm>
          <a:prstGeom prst="rect">
            <a:avLst/>
          </a:prstGeom>
          <a:noFill/>
          <a:ln/>
        </p:spPr>
        <p:txBody>
          <a:bodyPr wrap="square" lIns="0" tIns="0" rIns="0" bIns="0" rtlCol="0" anchor="ctr"/>
          <a:lstStyle/>
          <a:p>
            <a:pPr indent="0" marL="0">
              <a:buNone/>
            </a:pPr>
            <a:r>
              <a:rPr lang="en-US" sz="1800" i="1" dirty="0">
                <a:solidFill>
                  <a:srgbClr val="6B6B6B"/>
                </a:solidFill>
                <a:latin typeface="Calibri" pitchFamily="34" charset="0"/>
                <a:ea typeface="Calibri" pitchFamily="34" charset="-122"/>
                <a:cs typeface="Calibri" pitchFamily="34" charset="-120"/>
              </a:rPr>
              <a:t>I–IV cerrados · V-α abierta · M-I-1 intacta</a:t>
            </a:r>
            <a:endParaRPr lang="en-US" sz="1800"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name="Slide 120">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120</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APÉNDICE · SUMMA</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Mapa de la Summa Tau Sistemica</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indent="0" marL="0">
              <a:spcAft>
                <a:spcPts val="800"/>
              </a:spcAft>
              <a:buNone/>
            </a:pPr>
            <a:r>
              <a:rPr lang="en-US" sz="1500" dirty="0">
                <a:solidFill>
                  <a:srgbClr val="1A1A1A"/>
                </a:solidFill>
                <a:latin typeface="Calibri" pitchFamily="34" charset="0"/>
                <a:ea typeface="Calibri" pitchFamily="34" charset="-122"/>
                <a:cs typeface="Calibri" pitchFamily="34" charset="-120"/>
              </a:rPr>
              <a:t>—  0 Prolegomena — cómo se lee la serie.</a:t>
            </a:r>
            <a:endParaRPr lang="en-US" sz="1500" dirty="0"/>
          </a:p>
          <a:p>
            <a:pPr indent="0" marL="0">
              <a:spcAft>
                <a:spcPts val="800"/>
              </a:spcAft>
              <a:buNone/>
            </a:pPr>
            <a:r>
              <a:rPr lang="en-US" sz="1500" dirty="0">
                <a:solidFill>
                  <a:srgbClr val="1A1A1A"/>
                </a:solidFill>
                <a:latin typeface="Calibri" pitchFamily="34" charset="0"/>
                <a:ea typeface="Calibri" pitchFamily="34" charset="-122"/>
                <a:cs typeface="Calibri" pitchFamily="34" charset="-120"/>
              </a:rPr>
              <a:t>—  I Ontología del tiempo discreto — T-I, M-I-1, C-I-1 (cerrado).</a:t>
            </a:r>
            <a:endParaRPr lang="en-US" sz="1500" dirty="0"/>
          </a:p>
          <a:p>
            <a:pPr indent="0" marL="0">
              <a:spcAft>
                <a:spcPts val="800"/>
              </a:spcAft>
              <a:buNone/>
            </a:pPr>
            <a:r>
              <a:rPr lang="en-US" sz="1500" dirty="0">
                <a:solidFill>
                  <a:srgbClr val="1A1A1A"/>
                </a:solidFill>
                <a:latin typeface="Calibri" pitchFamily="34" charset="0"/>
                <a:ea typeface="Calibri" pitchFamily="34" charset="-122"/>
                <a:cs typeface="Calibri" pitchFamily="34" charset="-120"/>
              </a:rPr>
              <a:t>—  II Matemática y dinámica — Thm-II-* (cerrado).</a:t>
            </a:r>
            <a:endParaRPr lang="en-US" sz="1500" dirty="0"/>
          </a:p>
          <a:p>
            <a:pPr indent="0" marL="0">
              <a:spcAft>
                <a:spcPts val="800"/>
              </a:spcAft>
              <a:buNone/>
            </a:pPr>
            <a:r>
              <a:rPr lang="en-US" sz="1500" dirty="0">
                <a:solidFill>
                  <a:srgbClr val="1A1A1A"/>
                </a:solidFill>
                <a:latin typeface="Calibri" pitchFamily="34" charset="0"/>
                <a:ea typeface="Calibri" pitchFamily="34" charset="-122"/>
                <a:cs typeface="Calibri" pitchFamily="34" charset="-120"/>
              </a:rPr>
              <a:t>—  III RECD como aparato de medida — T-III, P-III-* (cerrado).</a:t>
            </a:r>
            <a:endParaRPr lang="en-US" sz="1500" dirty="0"/>
          </a:p>
          <a:p>
            <a:pPr indent="0" marL="0">
              <a:spcAft>
                <a:spcPts val="800"/>
              </a:spcAft>
              <a:buNone/>
            </a:pPr>
            <a:r>
              <a:rPr lang="en-US" sz="1500" dirty="0">
                <a:solidFill>
                  <a:srgbClr val="1A1A1A"/>
                </a:solidFill>
                <a:latin typeface="Calibri" pitchFamily="34" charset="0"/>
                <a:ea typeface="Calibri" pitchFamily="34" charset="-122"/>
                <a:cs typeface="Calibri" pitchFamily="34" charset="-120"/>
              </a:rPr>
              <a:t>—  IV excess³ método exportable — T-IV, pesos 0.6/0.4 (cerrado).</a:t>
            </a:r>
            <a:endParaRPr lang="en-US" sz="1500" dirty="0"/>
          </a:p>
          <a:p>
            <a:pPr indent="0" marL="0">
              <a:spcAft>
                <a:spcPts val="800"/>
              </a:spcAft>
              <a:buNone/>
            </a:pPr>
            <a:r>
              <a:rPr lang="en-US" sz="1500" dirty="0">
                <a:solidFill>
                  <a:srgbClr val="1A1A1A"/>
                </a:solidFill>
                <a:latin typeface="Calibri" pitchFamily="34" charset="0"/>
                <a:ea typeface="Calibri" pitchFamily="34" charset="-122"/>
                <a:cs typeface="Calibri" pitchFamily="34" charset="-120"/>
              </a:rPr>
              <a:t>—  V Epidemiología / EWS dengue — α (esqueleto + constitución).</a:t>
            </a:r>
            <a:endParaRPr lang="en-US" sz="1500" dirty="0"/>
          </a:p>
          <a:p>
            <a:pPr indent="0" marL="0">
              <a:spcAft>
                <a:spcPts val="800"/>
              </a:spcAft>
              <a:buNone/>
            </a:pPr>
            <a:r>
              <a:rPr lang="en-US" sz="1500" dirty="0">
                <a:solidFill>
                  <a:srgbClr val="1A1A1A"/>
                </a:solidFill>
                <a:latin typeface="Calibri" pitchFamily="34" charset="0"/>
                <a:ea typeface="Calibri" pitchFamily="34" charset="-122"/>
                <a:cs typeface="Calibri" pitchFamily="34" charset="-120"/>
              </a:rPr>
              <a:t>—  VI–VIII fisiología, integración, pedagogía — pendientes.</a:t>
            </a:r>
            <a:endParaRPr lang="en-US" sz="1500"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name="Slide 121">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121</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APÉNDICE · PUREZA</a:t>
            </a:r>
            <a:endParaRPr lang="en-US" sz="1100" dirty="0"/>
          </a:p>
        </p:txBody>
      </p:sp>
      <p:sp>
        <p:nvSpPr>
          <p:cNvPr id="6" name="Text 4"/>
          <p:cNvSpPr/>
          <p:nvPr/>
        </p:nvSpPr>
        <p:spPr>
          <a:xfrm>
            <a:off x="685800" y="777240"/>
            <a:ext cx="10789920" cy="777240"/>
          </a:xfrm>
          <a:prstGeom prst="rect">
            <a:avLst/>
          </a:prstGeom>
          <a:noFill/>
          <a:ln/>
        </p:spPr>
        <p:txBody>
          <a:bodyPr wrap="square" lIns="0" tIns="0" rIns="0" bIns="0" rtlCol="0" anchor="t"/>
          <a:lstStyle/>
          <a:p>
            <a:pPr indent="0" marL="0">
              <a:buNone/>
            </a:pPr>
            <a:r>
              <a:rPr lang="en-US" sz="3000" dirty="0">
                <a:solidFill>
                  <a:srgbClr val="1A1A1A"/>
                </a:solidFill>
                <a:latin typeface="Georgia" pitchFamily="34" charset="0"/>
                <a:ea typeface="Georgia" pitchFamily="34" charset="-122"/>
                <a:cs typeface="Georgia" pitchFamily="34" charset="-120"/>
              </a:rPr>
              <a:t>M-I-1 — techo que no se negocia</a:t>
            </a:r>
            <a:endParaRPr lang="en-US" sz="3000" dirty="0"/>
          </a:p>
        </p:txBody>
      </p:sp>
      <p:sp>
        <p:nvSpPr>
          <p:cNvPr id="7" name="Shape 5"/>
          <p:cNvSpPr/>
          <p:nvPr/>
        </p:nvSpPr>
        <p:spPr>
          <a:xfrm>
            <a:off x="685800" y="166420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1865376"/>
            <a:ext cx="10789920" cy="4489704"/>
          </a:xfrm>
          <a:prstGeom prst="rect">
            <a:avLst/>
          </a:prstGeom>
          <a:noFill/>
          <a:ln/>
        </p:spPr>
        <p:txBody>
          <a:bodyPr wrap="square" lIns="0" tIns="0" rIns="0" bIns="0" rtlCol="0" anchor="t"/>
          <a:lstStyle/>
          <a:p>
            <a:pPr algn="l" indent="0" marL="0">
              <a:buNone/>
            </a:pPr>
            <a:r>
              <a:rPr lang="en-US" sz="1800" dirty="0">
                <a:solidFill>
                  <a:srgbClr val="1A1A1A"/>
                </a:solidFill>
                <a:latin typeface="Calibri" pitchFamily="34" charset="0"/>
                <a:ea typeface="Calibri" pitchFamily="34" charset="-122"/>
                <a:cs typeface="Calibri" pitchFamily="34" charset="-120"/>
              </a:rPr>
              <a:t>RECD, τₛ, Φ, excess³ y Res_pair son gramática e indicios. No demuestran el acto de ser del universo, ni el co-existir personal, ni la conjetura C-I-1. Un lead-time, un p-valor o un proxy no elevan ontología.</a:t>
            </a:r>
            <a:endParaRPr lang="en-US" sz="1800"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name="Slide 122">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122</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APÉNDICE · TOMUS V</a:t>
            </a:r>
            <a:endParaRPr lang="en-US" sz="1100" dirty="0"/>
          </a:p>
        </p:txBody>
      </p:sp>
      <p:sp>
        <p:nvSpPr>
          <p:cNvPr id="6" name="Text 4"/>
          <p:cNvSpPr/>
          <p:nvPr/>
        </p:nvSpPr>
        <p:spPr>
          <a:xfrm>
            <a:off x="685800" y="777240"/>
            <a:ext cx="10789920" cy="914400"/>
          </a:xfrm>
          <a:prstGeom prst="rect">
            <a:avLst/>
          </a:prstGeom>
          <a:noFill/>
          <a:ln/>
        </p:spPr>
        <p:txBody>
          <a:bodyPr wrap="square" lIns="0" tIns="0" rIns="0" bIns="0" rtlCol="0" anchor="t"/>
          <a:lstStyle/>
          <a:p>
            <a:pPr indent="0" marL="0">
              <a:buNone/>
            </a:pPr>
            <a:r>
              <a:rPr lang="en-US" sz="2800" dirty="0">
                <a:solidFill>
                  <a:srgbClr val="1A1A1A"/>
                </a:solidFill>
                <a:latin typeface="Georgia" pitchFamily="34" charset="0"/>
                <a:ea typeface="Georgia" pitchFamily="34" charset="-122"/>
                <a:cs typeface="Georgia" pitchFamily="34" charset="-120"/>
              </a:rPr>
              <a:t>El dengue aplica el aparato; no lo redefine</a:t>
            </a:r>
            <a:endParaRPr lang="en-US" sz="2800" dirty="0"/>
          </a:p>
        </p:txBody>
      </p:sp>
      <p:sp>
        <p:nvSpPr>
          <p:cNvPr id="7" name="Shape 5"/>
          <p:cNvSpPr/>
          <p:nvPr/>
        </p:nvSpPr>
        <p:spPr>
          <a:xfrm>
            <a:off x="685800" y="1801368"/>
            <a:ext cx="10789920" cy="13716"/>
          </a:xfrm>
          <a:prstGeom prst="rect">
            <a:avLst/>
          </a:prstGeom>
          <a:solidFill>
            <a:srgbClr val="D9D5CC"/>
          </a:solidFill>
          <a:ln w="12700">
            <a:solidFill>
              <a:srgbClr val="D9D5CC"/>
            </a:solidFill>
            <a:prstDash val="solid"/>
          </a:ln>
        </p:spPr>
        <p:txBody>
          <a:bodyPr/>
          <a:p/>
        </p:txBody>
      </p:sp>
      <p:sp>
        <p:nvSpPr>
          <p:cNvPr id="8" name="Text 6"/>
          <p:cNvSpPr/>
          <p:nvPr/>
        </p:nvSpPr>
        <p:spPr>
          <a:xfrm>
            <a:off x="685800" y="2002536"/>
            <a:ext cx="10789920" cy="4352544"/>
          </a:xfrm>
          <a:prstGeom prst="rect">
            <a:avLst/>
          </a:prstGeom>
          <a:noFill/>
          <a:ln/>
        </p:spPr>
        <p:txBody>
          <a:bodyPr wrap="square" lIns="0" tIns="0" rIns="0" bIns="0" rtlCol="0" anchor="t"/>
          <a:lstStyle/>
          <a:p>
            <a:pPr indent="0" marL="0">
              <a:spcAft>
                <a:spcPts val="800"/>
              </a:spcAft>
              <a:buNone/>
            </a:pPr>
            <a:r>
              <a:rPr lang="en-US" sz="1500" dirty="0">
                <a:solidFill>
                  <a:srgbClr val="1A1A1A"/>
                </a:solidFill>
                <a:latin typeface="Calibri" pitchFamily="34" charset="0"/>
                <a:ea typeface="Calibri" pitchFamily="34" charset="-122"/>
                <a:cs typeface="Calibri" pitchFamily="34" charset="-120"/>
              </a:rPr>
              <a:t>—  T-V: Iquitos y San Juan son el primer sistema vivo de la Summa.</a:t>
            </a:r>
            <a:endParaRPr lang="en-US" sz="1500" dirty="0"/>
          </a:p>
          <a:p>
            <a:pPr indent="0" marL="0">
              <a:spcAft>
                <a:spcPts val="800"/>
              </a:spcAft>
              <a:buNone/>
            </a:pPr>
            <a:r>
              <a:rPr lang="en-US" sz="1500" dirty="0">
                <a:solidFill>
                  <a:srgbClr val="1A1A1A"/>
                </a:solidFill>
                <a:latin typeface="Calibri" pitchFamily="34" charset="0"/>
                <a:ea typeface="Calibri" pitchFamily="34" charset="-122"/>
                <a:cs typeface="Calibri" pitchFamily="34" charset="-120"/>
              </a:rPr>
              <a:t>—  Se citan P-III-* y P-IV-*; no se inventa un segundo reloj.</a:t>
            </a:r>
            <a:endParaRPr lang="en-US" sz="1500" dirty="0"/>
          </a:p>
          <a:p>
            <a:pPr indent="0" marL="0">
              <a:spcAft>
                <a:spcPts val="800"/>
              </a:spcAft>
              <a:buNone/>
            </a:pPr>
            <a:r>
              <a:rPr lang="en-US" sz="1500" dirty="0">
                <a:solidFill>
                  <a:srgbClr val="1A1A1A"/>
                </a:solidFill>
                <a:latin typeface="Calibri" pitchFamily="34" charset="0"/>
                <a:ea typeface="Calibri" pitchFamily="34" charset="-122"/>
                <a:cs typeface="Calibri" pitchFamily="34" charset="-120"/>
              </a:rPr>
              <a:t>—  Tres taxonomías distintas: capas D-I-1 · Φ/Res_pair · capas 07 (brote).</a:t>
            </a:r>
            <a:endParaRPr lang="en-US" sz="1500" dirty="0"/>
          </a:p>
          <a:p>
            <a:pPr indent="0" marL="0">
              <a:spcAft>
                <a:spcPts val="800"/>
              </a:spcAft>
              <a:buNone/>
            </a:pPr>
            <a:r>
              <a:rPr lang="en-US" sz="1500" dirty="0">
                <a:solidFill>
                  <a:srgbClr val="1A1A1A"/>
                </a:solidFill>
                <a:latin typeface="Calibri" pitchFamily="34" charset="0"/>
                <a:ea typeface="Calibri" pitchFamily="34" charset="-122"/>
                <a:cs typeface="Calibri" pitchFamily="34" charset="-120"/>
              </a:rPr>
              <a:t>—  Capa 07-L3 = reorganización de incidencia, no Res_pair ni Φ₃.</a:t>
            </a:r>
            <a:endParaRPr lang="en-US" sz="1500" dirty="0"/>
          </a:p>
          <a:p>
            <a:pPr indent="0" marL="0">
              <a:spcAft>
                <a:spcPts val="800"/>
              </a:spcAft>
              <a:buNone/>
            </a:pPr>
            <a:r>
              <a:rPr lang="en-US" sz="1500" dirty="0">
                <a:solidFill>
                  <a:srgbClr val="1A1A1A"/>
                </a:solidFill>
                <a:latin typeface="Calibri" pitchFamily="34" charset="0"/>
                <a:ea typeface="Calibri" pitchFamily="34" charset="-122"/>
                <a:cs typeface="Calibri" pitchFamily="34" charset="-120"/>
              </a:rPr>
              <a:t>—  Cifras de los papers 06/07/08 = resultado de paper, no teorema.</a:t>
            </a:r>
            <a:endParaRPr lang="en-US" sz="1500" dirty="0"/>
          </a:p>
          <a:p>
            <a:pPr indent="0" marL="0">
              <a:spcAft>
                <a:spcPts val="800"/>
              </a:spcAft>
              <a:buNone/>
            </a:pPr>
            <a:r>
              <a:rPr lang="en-US" sz="1500" dirty="0">
                <a:solidFill>
                  <a:srgbClr val="1A1A1A"/>
                </a:solidFill>
                <a:latin typeface="Calibri" pitchFamily="34" charset="0"/>
                <a:ea typeface="Calibri" pitchFamily="34" charset="-122"/>
                <a:cs typeface="Calibri" pitchFamily="34" charset="-120"/>
              </a:rPr>
              <a:t>—  w = 13 del EWS no se lee como colapso de L3 fuerte.</a:t>
            </a:r>
            <a:endParaRPr lang="en-US" sz="1500"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name="Slide 123">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685800" y="411480"/>
            <a:ext cx="146304" cy="146304"/>
          </a:xfrm>
          <a:prstGeom prst="rect">
            <a:avLst/>
          </a:prstGeom>
          <a:solidFill>
            <a:srgbClr val="7B2D26"/>
          </a:solidFill>
          <a:ln w="12700">
            <a:solidFill>
              <a:srgbClr val="7B2D26"/>
            </a:solidFill>
            <a:prstDash val="solid"/>
          </a:ln>
        </p:spPr>
        <p:txBody>
          <a:bodyPr/>
          <a:p/>
        </p:txBody>
      </p:sp>
      <p:sp>
        <p:nvSpPr>
          <p:cNvPr id="3" name="Text 1"/>
          <p:cNvSpPr/>
          <p:nvPr/>
        </p:nvSpPr>
        <p:spPr>
          <a:xfrm>
            <a:off x="11018520" y="6473952"/>
            <a:ext cx="777240" cy="256032"/>
          </a:xfrm>
          <a:prstGeom prst="rect">
            <a:avLst/>
          </a:prstGeom>
          <a:noFill/>
          <a:ln/>
        </p:spPr>
        <p:txBody>
          <a:bodyPr wrap="square" lIns="0" tIns="0" rIns="0" bIns="0" rtlCol="0" anchor="ctr"/>
          <a:lstStyle/>
          <a:p>
            <a:pPr algn="r" indent="0" marL="0">
              <a:buNone/>
            </a:pPr>
            <a:r>
              <a:rPr lang="en-US" sz="1100" dirty="0">
                <a:solidFill>
                  <a:srgbClr val="6B6B6B"/>
                </a:solidFill>
                <a:latin typeface="Calibri" pitchFamily="34" charset="0"/>
                <a:ea typeface="Calibri" pitchFamily="34" charset="-122"/>
                <a:cs typeface="Calibri" pitchFamily="34" charset="-120"/>
              </a:rPr>
              <a:t>123</a:t>
            </a:r>
            <a:endParaRPr lang="en-US" sz="1100" dirty="0"/>
          </a:p>
        </p:txBody>
      </p:sp>
      <p:sp>
        <p:nvSpPr>
          <p:cNvPr id="4" name="Text 2"/>
          <p:cNvSpPr/>
          <p:nvPr/>
        </p:nvSpPr>
        <p:spPr>
          <a:xfrm>
            <a:off x="685800" y="6473952"/>
            <a:ext cx="9738360" cy="256032"/>
          </a:xfrm>
          <a:prstGeom prst="rect">
            <a:avLst/>
          </a:prstGeom>
          <a:noFill/>
          <a:ln/>
        </p:spPr>
        <p:txBody>
          <a:bodyPr wrap="square" lIns="0" tIns="0" rIns="0" bIns="0" rtlCol="0" anchor="ctr"/>
          <a:lstStyle/>
          <a:p>
            <a:pPr indent="0" marL="0">
              <a:buNone/>
            </a:pPr>
            <a:r>
              <a:rPr lang="en-US" sz="1000" i="1" dirty="0">
                <a:solidFill>
                  <a:srgbClr val="6B6B6B"/>
                </a:solidFill>
                <a:latin typeface="Calibri" pitchFamily="34" charset="0"/>
                <a:ea typeface="Calibri" pitchFamily="34" charset="-122"/>
                <a:cs typeface="Calibri" pitchFamily="34" charset="-120"/>
              </a:rPr>
              <a:t>Paradigma Tau Sistémico</a:t>
            </a:r>
            <a:endParaRPr lang="en-US" sz="1000" dirty="0"/>
          </a:p>
        </p:txBody>
      </p:sp>
      <p:sp>
        <p:nvSpPr>
          <p:cNvPr id="5" name="Text 3"/>
          <p:cNvSpPr/>
          <p:nvPr/>
        </p:nvSpPr>
        <p:spPr>
          <a:xfrm>
            <a:off x="978408" y="347472"/>
            <a:ext cx="10424160" cy="274320"/>
          </a:xfrm>
          <a:prstGeom prst="rect">
            <a:avLst/>
          </a:prstGeom>
          <a:noFill/>
          <a:ln/>
        </p:spPr>
        <p:txBody>
          <a:bodyPr wrap="square" lIns="0" tIns="0" rIns="0" bIns="0" rtlCol="0" anchor="ctr"/>
          <a:lstStyle/>
          <a:p>
            <a:pPr indent="0" marL="0">
              <a:buNone/>
            </a:pPr>
            <a:r>
              <a:rPr lang="en-US" sz="1100" spc="250" kern="0" dirty="0">
                <a:solidFill>
                  <a:srgbClr val="6B6B6B"/>
                </a:solidFill>
                <a:latin typeface="Calibri" pitchFamily="34" charset="0"/>
                <a:ea typeface="Calibri" pitchFamily="34" charset="-122"/>
                <a:cs typeface="Calibri" pitchFamily="34" charset="-120"/>
              </a:rPr>
              <a:t>CIERRE</a:t>
            </a:r>
            <a:endParaRPr lang="en-US" sz="1100" dirty="0"/>
          </a:p>
        </p:txBody>
      </p:sp>
      <p:sp>
        <p:nvSpPr>
          <p:cNvPr id="6" name="Text 4"/>
          <p:cNvSpPr/>
          <p:nvPr/>
        </p:nvSpPr>
        <p:spPr>
          <a:xfrm>
            <a:off x="685800" y="1965960"/>
            <a:ext cx="10789920" cy="640080"/>
          </a:xfrm>
          <a:prstGeom prst="rect">
            <a:avLst/>
          </a:prstGeom>
          <a:noFill/>
          <a:ln/>
        </p:spPr>
        <p:txBody>
          <a:bodyPr wrap="square" lIns="0" tIns="0" rIns="0" bIns="0" rtlCol="0" anchor="ctr"/>
          <a:lstStyle/>
          <a:p>
            <a:pPr indent="0" marL="0">
              <a:buNone/>
            </a:pPr>
            <a:r>
              <a:rPr lang="en-US" sz="3600" dirty="0">
                <a:solidFill>
                  <a:srgbClr val="1A1A1A"/>
                </a:solidFill>
                <a:latin typeface="Georgia" pitchFamily="34" charset="0"/>
                <a:ea typeface="Georgia" pitchFamily="34" charset="-122"/>
                <a:cs typeface="Georgia" pitchFamily="34" charset="-120"/>
              </a:rPr>
              <a:t>Fin de la presentación</a:t>
            </a:r>
            <a:endParaRPr lang="en-US" sz="3600" dirty="0"/>
          </a:p>
        </p:txBody>
      </p:sp>
      <p:sp>
        <p:nvSpPr>
          <p:cNvPr id="7" name="Text 5"/>
          <p:cNvSpPr/>
          <p:nvPr/>
        </p:nvSpPr>
        <p:spPr>
          <a:xfrm>
            <a:off x="685800" y="2880360"/>
            <a:ext cx="10789920" cy="1234440"/>
          </a:xfrm>
          <a:prstGeom prst="rect">
            <a:avLst/>
          </a:prstGeom>
          <a:noFill/>
          <a:ln/>
        </p:spPr>
        <p:txBody>
          <a:bodyPr wrap="square" lIns="0" tIns="0" rIns="0" bIns="0" rtlCol="0" anchor="ctr"/>
          <a:lstStyle/>
          <a:p>
            <a:pPr indent="0" marL="0">
              <a:buNone/>
            </a:pPr>
            <a:r>
              <a:rPr lang="en-US" sz="1600" dirty="0">
                <a:solidFill>
                  <a:srgbClr val="6B6B6B"/>
                </a:solidFill>
                <a:latin typeface="Calibri" pitchFamily="34" charset="0"/>
                <a:ea typeface="Calibri" pitchFamily="34" charset="-122"/>
                <a:cs typeface="Calibri" pitchFamily="34" charset="-120"/>
              </a:rPr>
              <a:t>Referencias canónicas: Summa I–IV (cerradas) · Tomus V-α ·</a:t>
            </a:r>
            <a:endParaRPr lang="en-US" sz="1600" dirty="0"/>
          </a:p>
          <a:p>
            <a:pPr indent="0" marL="0">
              <a:buNone/>
            </a:pPr>
            <a:r>
              <a:rPr lang="en-US" sz="1600" dirty="0">
                <a:solidFill>
                  <a:srgbClr val="6B6B6B"/>
                </a:solidFill>
                <a:latin typeface="Calibri" pitchFamily="34" charset="0"/>
                <a:ea typeface="Calibri" pitchFamily="34" charset="-122"/>
                <a:cs typeface="Calibri" pitchFamily="34" charset="-120"/>
              </a:rPr>
              <a:t>Systemic Tau &amp; RECD Framework · excess³ methods · Nota 4 (Res_pair).</a:t>
            </a:r>
            <a:endParaRPr lang="en-US" sz="1600" dirty="0"/>
          </a:p>
          <a:p>
            <a:pPr indent="0" marL="0">
              <a:buNone/>
            </a:pPr>
            <a:r>
              <a:rPr lang="en-US" sz="1600" dirty="0">
                <a:solidFill>
                  <a:srgbClr val="6B6B6B"/>
                </a:solidFill>
                <a:latin typeface="Calibri" pitchFamily="34" charset="0"/>
                <a:ea typeface="Calibri" pitchFamily="34" charset="-122"/>
                <a:cs typeface="Calibri" pitchFamily="34" charset="-120"/>
              </a:rPr>
              <a:t>M-I-1 permanece: indicios, no acto de ser.</a:t>
            </a:r>
            <a:endParaRPr lang="en-US" sz="1600" dirty="0"/>
          </a:p>
        </p:txBody>
      </p:sp>
      <p:sp>
        <p:nvSpPr>
          <p:cNvPr id="8" name="Text 6"/>
          <p:cNvSpPr/>
          <p:nvPr/>
        </p:nvSpPr>
        <p:spPr>
          <a:xfrm>
            <a:off x="685800" y="4572000"/>
            <a:ext cx="10789920" cy="365760"/>
          </a:xfrm>
          <a:prstGeom prst="rect">
            <a:avLst/>
          </a:prstGeom>
          <a:noFill/>
          <a:ln/>
        </p:spPr>
        <p:txBody>
          <a:bodyPr wrap="square" lIns="0" tIns="0" rIns="0" bIns="0" rtlCol="0" anchor="ctr"/>
          <a:lstStyle/>
          <a:p>
            <a:pPr indent="0" marL="0">
              <a:buNone/>
            </a:pPr>
            <a:r>
              <a:rPr lang="en-US" sz="1400" dirty="0">
                <a:solidFill>
                  <a:srgbClr val="7B2D26"/>
                </a:solidFill>
                <a:latin typeface="Calibri" pitchFamily="34" charset="0"/>
                <a:ea typeface="Calibri" pitchFamily="34" charset="-122"/>
                <a:cs typeface="Calibri" pitchFamily="34" charset="-120"/>
              </a:rPr>
              <a:t>Johel Padilla-Villanueva · 2026</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123</Slides>
  <Notes>123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123</vt:i4>
      </vt:variant>
    </vt:vector>
  </HeadingPairs>
  <TitlesOfParts>
    <vt:vector size="12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Paradigma Tau Sistémico — Presentación Completa</dc:title>
  <dc:subject>Systemic Tau, RECD, conjunciones ordinales Φ₁–Φ₃, excess³</dc:subject>
  <dc:creator>Johel Padilla-Villanueva</dc:creator>
  <cp:lastModifiedBy>Johel Padilla-Villanueva</cp:lastModifiedBy>
  <cp:revision>1</cp:revision>
  <dcterms:created xsi:type="dcterms:W3CDTF">2026-08-14T16:32:02Z</dcterms:created>
  <dcterms:modified xsi:type="dcterms:W3CDTF">2026-08-14T16:32:02Z</dcterms:modified>
</cp:coreProperties>
</file>